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handoutMasterIdLst>
    <p:handoutMasterId r:id="rId31"/>
  </p:handoutMasterIdLst>
  <p:sldIdLst>
    <p:sldId id="347" r:id="rId2"/>
    <p:sldId id="409" r:id="rId3"/>
    <p:sldId id="327" r:id="rId4"/>
    <p:sldId id="402" r:id="rId5"/>
    <p:sldId id="401" r:id="rId6"/>
    <p:sldId id="389" r:id="rId7"/>
    <p:sldId id="399" r:id="rId8"/>
    <p:sldId id="381" r:id="rId9"/>
    <p:sldId id="382" r:id="rId10"/>
    <p:sldId id="395" r:id="rId11"/>
    <p:sldId id="403" r:id="rId12"/>
    <p:sldId id="387" r:id="rId13"/>
    <p:sldId id="388" r:id="rId14"/>
    <p:sldId id="394" r:id="rId15"/>
    <p:sldId id="386" r:id="rId16"/>
    <p:sldId id="384" r:id="rId17"/>
    <p:sldId id="404" r:id="rId18"/>
    <p:sldId id="397" r:id="rId19"/>
    <p:sldId id="385" r:id="rId20"/>
    <p:sldId id="391" r:id="rId21"/>
    <p:sldId id="326" r:id="rId22"/>
    <p:sldId id="406" r:id="rId23"/>
    <p:sldId id="390" r:id="rId24"/>
    <p:sldId id="407" r:id="rId25"/>
    <p:sldId id="392" r:id="rId26"/>
    <p:sldId id="398" r:id="rId27"/>
    <p:sldId id="405" r:id="rId28"/>
    <p:sldId id="321" r:id="rId29"/>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mn-cs"/>
      </a:defRPr>
    </a:lvl5pPr>
    <a:lvl6pPr marL="2286000" algn="l" defTabSz="457200" rtl="0" eaLnBrk="1" latinLnBrk="0" hangingPunct="1">
      <a:defRPr sz="4000" kern="1200">
        <a:solidFill>
          <a:schemeClr val="tx1"/>
        </a:solidFill>
        <a:latin typeface="Arial" charset="0"/>
        <a:ea typeface="ＭＳ Ｐゴシック" charset="0"/>
        <a:cs typeface="+mn-cs"/>
      </a:defRPr>
    </a:lvl6pPr>
    <a:lvl7pPr marL="2743200" algn="l" defTabSz="457200" rtl="0" eaLnBrk="1" latinLnBrk="0" hangingPunct="1">
      <a:defRPr sz="4000" kern="1200">
        <a:solidFill>
          <a:schemeClr val="tx1"/>
        </a:solidFill>
        <a:latin typeface="Arial" charset="0"/>
        <a:ea typeface="ＭＳ Ｐゴシック" charset="0"/>
        <a:cs typeface="+mn-cs"/>
      </a:defRPr>
    </a:lvl7pPr>
    <a:lvl8pPr marL="3200400" algn="l" defTabSz="457200" rtl="0" eaLnBrk="1" latinLnBrk="0" hangingPunct="1">
      <a:defRPr sz="4000" kern="1200">
        <a:solidFill>
          <a:schemeClr val="tx1"/>
        </a:solidFill>
        <a:latin typeface="Arial" charset="0"/>
        <a:ea typeface="ＭＳ Ｐゴシック" charset="0"/>
        <a:cs typeface="+mn-cs"/>
      </a:defRPr>
    </a:lvl8pPr>
    <a:lvl9pPr marL="3657600" algn="l" defTabSz="457200" rtl="0" eaLnBrk="1" latinLnBrk="0" hangingPunct="1">
      <a:defRPr sz="40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8F204"/>
    <a:srgbClr val="00C800"/>
    <a:srgbClr val="00B400"/>
    <a:srgbClr val="180F9B"/>
    <a:srgbClr val="002F57"/>
    <a:srgbClr val="201258"/>
    <a:srgbClr val="FFCC99"/>
    <a:srgbClr val="99CCFF"/>
    <a:srgbClr val="CCECFF"/>
    <a:srgbClr val="641B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2059" autoAdjust="0"/>
  </p:normalViewPr>
  <p:slideViewPr>
    <p:cSldViewPr>
      <p:cViewPr varScale="1">
        <p:scale>
          <a:sx n="105" d="100"/>
          <a:sy n="105" d="100"/>
        </p:scale>
        <p:origin x="1788" y="78"/>
      </p:cViewPr>
      <p:guideLst>
        <p:guide orient="horz" pos="2160"/>
        <p:guide pos="2880"/>
      </p:guideLst>
    </p:cSldViewPr>
  </p:slideViewPr>
  <p:notesTextViewPr>
    <p:cViewPr>
      <p:scale>
        <a:sx n="100" d="100"/>
        <a:sy n="100" d="100"/>
      </p:scale>
      <p:origin x="0" y="0"/>
    </p:cViewPr>
  </p:notesTextViewPr>
  <p:sorterViewPr>
    <p:cViewPr>
      <p:scale>
        <a:sx n="190" d="100"/>
        <a:sy n="190" d="100"/>
      </p:scale>
      <p:origin x="0" y="-2236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139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20352606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459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dirty="0"/>
              <a:t>Los Angeles Coastal Plain (LACP)</a:t>
            </a:r>
          </a:p>
          <a:p>
            <a:pPr lvl="1"/>
            <a:r>
              <a:rPr lang="en-US" sz="1600" dirty="0"/>
              <a:t>Pacific Ocean to the west and south</a:t>
            </a:r>
          </a:p>
          <a:p>
            <a:pPr lvl="1"/>
            <a:r>
              <a:rPr lang="en-US" sz="1600" dirty="0"/>
              <a:t>Santa Monica </a:t>
            </a:r>
            <a:r>
              <a:rPr lang="en-US" sz="1600" dirty="0" err="1"/>
              <a:t>Mtns</a:t>
            </a:r>
            <a:r>
              <a:rPr lang="en-US" sz="1600" dirty="0"/>
              <a:t> and Puente Hills to the north</a:t>
            </a:r>
          </a:p>
          <a:p>
            <a:pPr lvl="1"/>
            <a:r>
              <a:rPr lang="en-US" sz="1600" dirty="0"/>
              <a:t>Orange County to the east</a:t>
            </a:r>
          </a:p>
          <a:p>
            <a:pPr lvl="1"/>
            <a:r>
              <a:rPr lang="en-US" sz="1600" dirty="0"/>
              <a:t>Central, West Coast, Santa Monica, Hollywood basins, and part of Orange County basin</a:t>
            </a:r>
            <a:endParaRPr lang="en-US" sz="2000" dirty="0"/>
          </a:p>
        </p:txBody>
      </p:sp>
    </p:spTree>
    <p:extLst>
      <p:ext uri="{BB962C8B-B14F-4D97-AF65-F5344CB8AC3E}">
        <p14:creationId xmlns:p14="http://schemas.microsoft.com/office/powerpoint/2010/main" val="50857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6129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8230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104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616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alt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Tx/>
              <a:buNone/>
              <a:defRPr/>
            </a:lvl1pPr>
          </a:lstStyle>
          <a:p>
            <a:pPr lvl="0"/>
            <a:r>
              <a:rPr lang="en-US" altLang="en-US" noProof="0"/>
              <a:t>Click to edit Master subtitle style</a:t>
            </a:r>
          </a:p>
        </p:txBody>
      </p:sp>
      <p:sp>
        <p:nvSpPr>
          <p:cNvPr id="104455"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r>
              <a:rPr lang="en-US" altLang="en-US" sz="1000" b="1">
                <a:solidFill>
                  <a:schemeClr val="bg1"/>
                </a:solidFill>
              </a:rPr>
              <a:t>U.S. Department of the Interior</a:t>
            </a:r>
          </a:p>
          <a:p>
            <a:pPr defTabSz="885825"/>
            <a:r>
              <a:rPr lang="en-US" altLang="en-US" sz="1000" b="1">
                <a:solidFill>
                  <a:schemeClr val="bg1"/>
                </a:solidFill>
              </a:rPr>
              <a:t>U.S. Geological Survey</a:t>
            </a:r>
          </a:p>
        </p:txBody>
      </p:sp>
      <p:pic>
        <p:nvPicPr>
          <p:cNvPr id="104457" name="Picture 1033" descr="D:\Vugraph Info\Vugraph Templates\Templates-NEW-NMP and Bureau\ident_4_onscreen_png.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10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496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656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4090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87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17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26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6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93771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0532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5" name="Picture 11" descr="D:\Vugraph Info\Vugraph Templates\Templates-NEW-NMP and Bureau\ident-small_4_onscreen_png.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600" b="1">
          <a:solidFill>
            <a:srgbClr val="FFFF99"/>
          </a:solidFill>
          <a:latin typeface="+mj-lt"/>
          <a:ea typeface="+mj-ea"/>
          <a:cs typeface="+mj-cs"/>
        </a:defRPr>
      </a:lvl1pPr>
      <a:lvl2pPr algn="l" rtl="0" eaLnBrk="1" fontAlgn="base" hangingPunct="1">
        <a:spcBef>
          <a:spcPct val="0"/>
        </a:spcBef>
        <a:spcAft>
          <a:spcPct val="0"/>
        </a:spcAft>
        <a:defRPr sz="3600" b="1">
          <a:solidFill>
            <a:srgbClr val="FFFF99"/>
          </a:solidFill>
          <a:latin typeface="Arial" charset="0"/>
          <a:ea typeface="ＭＳ Ｐゴシック" charset="0"/>
        </a:defRPr>
      </a:lvl2pPr>
      <a:lvl3pPr algn="l" rtl="0" eaLnBrk="1" fontAlgn="base" hangingPunct="1">
        <a:spcBef>
          <a:spcPct val="0"/>
        </a:spcBef>
        <a:spcAft>
          <a:spcPct val="0"/>
        </a:spcAft>
        <a:defRPr sz="3600" b="1">
          <a:solidFill>
            <a:srgbClr val="FFFF99"/>
          </a:solidFill>
          <a:latin typeface="Arial" charset="0"/>
          <a:ea typeface="ＭＳ Ｐゴシック" charset="0"/>
        </a:defRPr>
      </a:lvl3pPr>
      <a:lvl4pPr algn="l" rtl="0" eaLnBrk="1" fontAlgn="base" hangingPunct="1">
        <a:spcBef>
          <a:spcPct val="0"/>
        </a:spcBef>
        <a:spcAft>
          <a:spcPct val="0"/>
        </a:spcAft>
        <a:defRPr sz="3600" b="1">
          <a:solidFill>
            <a:srgbClr val="FFFF99"/>
          </a:solidFill>
          <a:latin typeface="Arial" charset="0"/>
          <a:ea typeface="ＭＳ Ｐゴシック" charset="0"/>
        </a:defRPr>
      </a:lvl4pPr>
      <a:lvl5pPr algn="l" rtl="0" eaLnBrk="1" fontAlgn="base" hangingPunct="1">
        <a:spcBef>
          <a:spcPct val="0"/>
        </a:spcBef>
        <a:spcAft>
          <a:spcPct val="0"/>
        </a:spcAft>
        <a:defRPr sz="3600" b="1">
          <a:solidFill>
            <a:srgbClr val="FFFF99"/>
          </a:solidFill>
          <a:latin typeface="Arial" charset="0"/>
          <a:ea typeface="ＭＳ Ｐゴシック" charset="0"/>
        </a:defRPr>
      </a:lvl5pPr>
      <a:lvl6pPr marL="457200" algn="l" rtl="0" eaLnBrk="1" fontAlgn="base" hangingPunct="1">
        <a:spcBef>
          <a:spcPct val="0"/>
        </a:spcBef>
        <a:spcAft>
          <a:spcPct val="0"/>
        </a:spcAft>
        <a:defRPr sz="3600" b="1">
          <a:solidFill>
            <a:srgbClr val="FFFF99"/>
          </a:solidFill>
          <a:latin typeface="Arial" charset="0"/>
          <a:ea typeface="ＭＳ Ｐゴシック" charset="0"/>
        </a:defRPr>
      </a:lvl6pPr>
      <a:lvl7pPr marL="914400" algn="l" rtl="0" eaLnBrk="1" fontAlgn="base" hangingPunct="1">
        <a:spcBef>
          <a:spcPct val="0"/>
        </a:spcBef>
        <a:spcAft>
          <a:spcPct val="0"/>
        </a:spcAft>
        <a:defRPr sz="3600" b="1">
          <a:solidFill>
            <a:srgbClr val="FFFF99"/>
          </a:solidFill>
          <a:latin typeface="Arial" charset="0"/>
          <a:ea typeface="ＭＳ Ｐゴシック" charset="0"/>
        </a:defRPr>
      </a:lvl7pPr>
      <a:lvl8pPr marL="1371600" algn="l" rtl="0" eaLnBrk="1" fontAlgn="base" hangingPunct="1">
        <a:spcBef>
          <a:spcPct val="0"/>
        </a:spcBef>
        <a:spcAft>
          <a:spcPct val="0"/>
        </a:spcAft>
        <a:defRPr sz="3600" b="1">
          <a:solidFill>
            <a:srgbClr val="FFFF99"/>
          </a:solidFill>
          <a:latin typeface="Arial" charset="0"/>
          <a:ea typeface="ＭＳ Ｐゴシック" charset="0"/>
        </a:defRPr>
      </a:lvl8pPr>
      <a:lvl9pPr marL="1828800" algn="l" rtl="0" eaLnBrk="1" fontAlgn="base" hangingPunct="1">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1" fontAlgn="base" hangingPunct="1">
        <a:spcBef>
          <a:spcPct val="20000"/>
        </a:spcBef>
        <a:spcAft>
          <a:spcPct val="0"/>
        </a:spcAft>
        <a:buClr>
          <a:srgbClr val="FFFF99"/>
        </a:buClr>
        <a:buSzPct val="150000"/>
        <a:buChar char="·"/>
        <a:defRPr sz="2800" b="1">
          <a:solidFill>
            <a:schemeClr val="bg1"/>
          </a:solidFill>
          <a:latin typeface="+mn-lt"/>
          <a:ea typeface="+mn-ea"/>
          <a:cs typeface="+mn-cs"/>
        </a:defRPr>
      </a:lvl1pPr>
      <a:lvl2pPr marL="742950" indent="-285750" algn="l" rtl="0" eaLnBrk="1" fontAlgn="base" hangingPunct="1">
        <a:spcBef>
          <a:spcPct val="20000"/>
        </a:spcBef>
        <a:spcAft>
          <a:spcPct val="0"/>
        </a:spcAft>
        <a:buClr>
          <a:srgbClr val="FFFF99"/>
        </a:buClr>
        <a:buSzPct val="150000"/>
        <a:buChar char="·"/>
        <a:defRPr sz="2400" b="1">
          <a:solidFill>
            <a:schemeClr val="bg1"/>
          </a:solidFill>
          <a:latin typeface="+mn-lt"/>
          <a:ea typeface="+mn-ea"/>
        </a:defRPr>
      </a:lvl2pPr>
      <a:lvl3pPr marL="1143000" indent="-228600" algn="l" rtl="0" eaLnBrk="1" fontAlgn="base" hangingPunct="1">
        <a:spcBef>
          <a:spcPct val="20000"/>
        </a:spcBef>
        <a:spcAft>
          <a:spcPct val="0"/>
        </a:spcAft>
        <a:buClr>
          <a:srgbClr val="FFFF99"/>
        </a:buClr>
        <a:buSzPct val="150000"/>
        <a:buChar char="·"/>
        <a:defRPr sz="2000" b="1">
          <a:solidFill>
            <a:schemeClr val="bg1"/>
          </a:solidFill>
          <a:latin typeface="+mn-lt"/>
          <a:ea typeface="+mn-ea"/>
        </a:defRPr>
      </a:lvl3pPr>
      <a:lvl4pPr marL="1600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4pPr>
      <a:lvl5pPr marL="20574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5pPr>
      <a:lvl6pPr marL="25146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6pPr>
      <a:lvl7pPr marL="29718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7pPr>
      <a:lvl8pPr marL="34290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8pPr>
      <a:lvl9pPr marL="3886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dx.doi.org/10.3133/sir2016506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Los Angeles Coastal Plain (LACP) Framework Model and Water Budget</a:t>
            </a:r>
            <a:br>
              <a:rPr lang="en-US" dirty="0"/>
            </a:br>
            <a:endParaRPr lang="en-US" dirty="0"/>
          </a:p>
        </p:txBody>
      </p:sp>
      <p:sp>
        <p:nvSpPr>
          <p:cNvPr id="4" name="Subtitle 4"/>
          <p:cNvSpPr>
            <a:spLocks noGrp="1"/>
          </p:cNvSpPr>
          <p:nvPr>
            <p:ph type="subTitle" idx="1"/>
          </p:nvPr>
        </p:nvSpPr>
        <p:spPr>
          <a:xfrm>
            <a:off x="381000" y="3886200"/>
            <a:ext cx="8305800" cy="1752600"/>
          </a:xfrm>
        </p:spPr>
        <p:txBody>
          <a:bodyPr/>
          <a:lstStyle/>
          <a:p>
            <a:r>
              <a:rPr lang="en-US" dirty="0"/>
              <a:t>Scott Paulinski</a:t>
            </a:r>
          </a:p>
        </p:txBody>
      </p:sp>
      <p:sp>
        <p:nvSpPr>
          <p:cNvPr id="3" name="TextBox 2">
            <a:extLst>
              <a:ext uri="{FF2B5EF4-FFF2-40B4-BE49-F238E27FC236}">
                <a16:creationId xmlns:a16="http://schemas.microsoft.com/office/drawing/2014/main" id="{491CEA18-3EBF-49C4-83D0-339BDAE10E3C}"/>
              </a:ext>
            </a:extLst>
          </p:cNvPr>
          <p:cNvSpPr txBox="1"/>
          <p:nvPr/>
        </p:nvSpPr>
        <p:spPr>
          <a:xfrm>
            <a:off x="381000" y="4618672"/>
            <a:ext cx="8458200" cy="1477328"/>
          </a:xfrm>
          <a:prstGeom prst="rect">
            <a:avLst/>
          </a:prstGeom>
          <a:noFill/>
        </p:spPr>
        <p:txBody>
          <a:bodyPr wrap="square" rtlCol="0">
            <a:spAutoFit/>
          </a:bodyPr>
          <a:lstStyle/>
          <a:p>
            <a:r>
              <a:rPr lang="en-US" sz="1800" dirty="0">
                <a:solidFill>
                  <a:schemeClr val="bg1"/>
                </a:solidFill>
              </a:rPr>
              <a:t>This information is preliminary and is subject to revision. It is being provided to meet the need for timely best science. The information is provided on the condition that neither the U.S. Geological Survey nor the U.S. Government shall be held liable for any damages resulting from the authorized or unauthorized use of the information.</a:t>
            </a:r>
          </a:p>
        </p:txBody>
      </p:sp>
    </p:spTree>
    <p:extLst>
      <p:ext uri="{BB962C8B-B14F-4D97-AF65-F5344CB8AC3E}">
        <p14:creationId xmlns:p14="http://schemas.microsoft.com/office/powerpoint/2010/main" val="459802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2E785-4E01-4F09-A129-E918C21C9A8B}"/>
              </a:ext>
            </a:extLst>
          </p:cNvPr>
          <p:cNvSpPr>
            <a:spLocks noGrp="1"/>
          </p:cNvSpPr>
          <p:nvPr>
            <p:ph type="title"/>
          </p:nvPr>
        </p:nvSpPr>
        <p:spPr>
          <a:xfrm>
            <a:off x="381000" y="152400"/>
            <a:ext cx="8305800" cy="914400"/>
          </a:xfrm>
        </p:spPr>
        <p:txBody>
          <a:bodyPr/>
          <a:lstStyle/>
          <a:p>
            <a:r>
              <a:rPr lang="en-US" sz="2800" dirty="0"/>
              <a:t>Lithostratigraphic vs. Chronostratigraphic</a:t>
            </a:r>
          </a:p>
        </p:txBody>
      </p:sp>
      <p:sp>
        <p:nvSpPr>
          <p:cNvPr id="3" name="Content Placeholder 2">
            <a:extLst>
              <a:ext uri="{FF2B5EF4-FFF2-40B4-BE49-F238E27FC236}">
                <a16:creationId xmlns:a16="http://schemas.microsoft.com/office/drawing/2014/main" id="{39A854E4-DBF3-4E76-AFFC-80647A566DCE}"/>
              </a:ext>
            </a:extLst>
          </p:cNvPr>
          <p:cNvSpPr>
            <a:spLocks noGrp="1"/>
          </p:cNvSpPr>
          <p:nvPr>
            <p:ph idx="1"/>
          </p:nvPr>
        </p:nvSpPr>
        <p:spPr>
          <a:xfrm>
            <a:off x="60400" y="1371600"/>
            <a:ext cx="3063800" cy="4495800"/>
          </a:xfrm>
        </p:spPr>
        <p:txBody>
          <a:bodyPr/>
          <a:lstStyle/>
          <a:p>
            <a:r>
              <a:rPr lang="en-US" sz="2000" dirty="0"/>
              <a:t>Chronostratigraphic units are based on time of deposition</a:t>
            </a:r>
          </a:p>
          <a:p>
            <a:r>
              <a:rPr lang="en-US" sz="2000" dirty="0"/>
              <a:t>May not follow lithostratigraphic units</a:t>
            </a:r>
          </a:p>
          <a:p>
            <a:pPr lvl="1"/>
            <a:r>
              <a:rPr lang="en-US" sz="1600" dirty="0"/>
              <a:t>Chronostratigraphic model layers reflect structure of basin</a:t>
            </a:r>
          </a:p>
        </p:txBody>
      </p:sp>
      <p:pic>
        <p:nvPicPr>
          <p:cNvPr id="4" name="Picture 3">
            <a:extLst>
              <a:ext uri="{FF2B5EF4-FFF2-40B4-BE49-F238E27FC236}">
                <a16:creationId xmlns:a16="http://schemas.microsoft.com/office/drawing/2014/main" id="{14B90447-693F-48D8-B45E-4D0CB3662B98}"/>
              </a:ext>
            </a:extLst>
          </p:cNvPr>
          <p:cNvPicPr>
            <a:picLocks noChangeAspect="1"/>
          </p:cNvPicPr>
          <p:nvPr/>
        </p:nvPicPr>
        <p:blipFill>
          <a:blip r:embed="rId2"/>
          <a:stretch>
            <a:fillRect/>
          </a:stretch>
        </p:blipFill>
        <p:spPr>
          <a:xfrm>
            <a:off x="3244360" y="1295400"/>
            <a:ext cx="5824000" cy="4876800"/>
          </a:xfrm>
          <a:prstGeom prst="rect">
            <a:avLst/>
          </a:prstGeom>
        </p:spPr>
      </p:pic>
      <p:sp>
        <p:nvSpPr>
          <p:cNvPr id="6" name="TextBox 5">
            <a:extLst>
              <a:ext uri="{FF2B5EF4-FFF2-40B4-BE49-F238E27FC236}">
                <a16:creationId xmlns:a16="http://schemas.microsoft.com/office/drawing/2014/main" id="{62ABF961-4FF5-404A-B0A6-2FBD1FD60A0A}"/>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701609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9C01B-6556-4F38-A579-DF9556BCBEB5}"/>
              </a:ext>
            </a:extLst>
          </p:cNvPr>
          <p:cNvSpPr>
            <a:spLocks noGrp="1"/>
          </p:cNvSpPr>
          <p:nvPr>
            <p:ph type="title"/>
          </p:nvPr>
        </p:nvSpPr>
        <p:spPr>
          <a:xfrm>
            <a:off x="374904" y="44642"/>
            <a:ext cx="8305800" cy="685800"/>
          </a:xfrm>
        </p:spPr>
        <p:txBody>
          <a:bodyPr/>
          <a:lstStyle/>
          <a:p>
            <a:r>
              <a:rPr lang="en-US" dirty="0"/>
              <a:t>Why a new framework model?</a:t>
            </a:r>
          </a:p>
        </p:txBody>
      </p:sp>
      <p:sp>
        <p:nvSpPr>
          <p:cNvPr id="3" name="Content Placeholder 2">
            <a:extLst>
              <a:ext uri="{FF2B5EF4-FFF2-40B4-BE49-F238E27FC236}">
                <a16:creationId xmlns:a16="http://schemas.microsoft.com/office/drawing/2014/main" id="{35CEDA14-8591-4ED1-A6F0-3338C7CE5837}"/>
              </a:ext>
            </a:extLst>
          </p:cNvPr>
          <p:cNvSpPr>
            <a:spLocks noGrp="1"/>
          </p:cNvSpPr>
          <p:nvPr>
            <p:ph idx="1"/>
          </p:nvPr>
        </p:nvSpPr>
        <p:spPr>
          <a:xfrm>
            <a:off x="393192" y="838200"/>
            <a:ext cx="8458200" cy="2133600"/>
          </a:xfrm>
        </p:spPr>
        <p:txBody>
          <a:bodyPr/>
          <a:lstStyle/>
          <a:p>
            <a:r>
              <a:rPr lang="en-US" sz="2000" dirty="0"/>
              <a:t>Chronostratigraphic layers can better represent flow direction</a:t>
            </a:r>
          </a:p>
          <a:p>
            <a:pPr lvl="1"/>
            <a:r>
              <a:rPr lang="en-US" sz="1800" dirty="0"/>
              <a:t>Captures the orientation of deposits</a:t>
            </a:r>
          </a:p>
          <a:p>
            <a:pPr lvl="1"/>
            <a:r>
              <a:rPr lang="en-US" sz="1800" dirty="0"/>
              <a:t>Useful when there is high vertical anisotropy</a:t>
            </a:r>
          </a:p>
          <a:p>
            <a:r>
              <a:rPr lang="en-US" sz="2000" dirty="0"/>
              <a:t>Water level measurements showed a need for a framework model with more layers</a:t>
            </a:r>
          </a:p>
          <a:p>
            <a:endParaRPr lang="en-US" dirty="0"/>
          </a:p>
        </p:txBody>
      </p:sp>
      <p:pic>
        <p:nvPicPr>
          <p:cNvPr id="4" name="Picture 3">
            <a:extLst>
              <a:ext uri="{FF2B5EF4-FFF2-40B4-BE49-F238E27FC236}">
                <a16:creationId xmlns:a16="http://schemas.microsoft.com/office/drawing/2014/main" id="{9510A0EA-7AE3-461B-86C7-891D11593349}"/>
              </a:ext>
            </a:extLst>
          </p:cNvPr>
          <p:cNvPicPr>
            <a:picLocks noChangeAspect="1"/>
          </p:cNvPicPr>
          <p:nvPr/>
        </p:nvPicPr>
        <p:blipFill>
          <a:blip r:embed="rId2"/>
          <a:stretch>
            <a:fillRect/>
          </a:stretch>
        </p:blipFill>
        <p:spPr>
          <a:xfrm>
            <a:off x="533400" y="2667000"/>
            <a:ext cx="8077200" cy="4104671"/>
          </a:xfrm>
          <a:prstGeom prst="rect">
            <a:avLst/>
          </a:prstGeom>
        </p:spPr>
      </p:pic>
      <p:sp>
        <p:nvSpPr>
          <p:cNvPr id="5" name="TextBox 4">
            <a:extLst>
              <a:ext uri="{FF2B5EF4-FFF2-40B4-BE49-F238E27FC236}">
                <a16:creationId xmlns:a16="http://schemas.microsoft.com/office/drawing/2014/main" id="{E5E2B7C4-C50A-4855-BA18-0467CE0148DC}"/>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125771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C1460-A33E-4F90-B796-932C54ACA7DC}"/>
              </a:ext>
            </a:extLst>
          </p:cNvPr>
          <p:cNvSpPr>
            <a:spLocks noGrp="1"/>
          </p:cNvSpPr>
          <p:nvPr>
            <p:ph type="title"/>
          </p:nvPr>
        </p:nvSpPr>
        <p:spPr>
          <a:xfrm>
            <a:off x="324681" y="0"/>
            <a:ext cx="8305800" cy="1143000"/>
          </a:xfrm>
        </p:spPr>
        <p:txBody>
          <a:bodyPr/>
          <a:lstStyle/>
          <a:p>
            <a:r>
              <a:rPr lang="en-US" sz="3200" dirty="0"/>
              <a:t>Data Used in Chronostratigraphic Model</a:t>
            </a:r>
          </a:p>
        </p:txBody>
      </p:sp>
      <p:sp>
        <p:nvSpPr>
          <p:cNvPr id="3" name="Content Placeholder 2">
            <a:extLst>
              <a:ext uri="{FF2B5EF4-FFF2-40B4-BE49-F238E27FC236}">
                <a16:creationId xmlns:a16="http://schemas.microsoft.com/office/drawing/2014/main" id="{2FE52BC0-2233-4FFE-B73D-0BE505E63BE6}"/>
              </a:ext>
            </a:extLst>
          </p:cNvPr>
          <p:cNvSpPr>
            <a:spLocks noGrp="1"/>
          </p:cNvSpPr>
          <p:nvPr>
            <p:ph idx="1"/>
          </p:nvPr>
        </p:nvSpPr>
        <p:spPr>
          <a:xfrm>
            <a:off x="80840" y="1371600"/>
            <a:ext cx="3119559" cy="4495800"/>
          </a:xfrm>
        </p:spPr>
        <p:txBody>
          <a:bodyPr/>
          <a:lstStyle/>
          <a:p>
            <a:r>
              <a:rPr lang="en-US" sz="2000" dirty="0"/>
              <a:t>Borehole geophysical logs</a:t>
            </a:r>
            <a:endParaRPr lang="en-US" sz="1600" dirty="0"/>
          </a:p>
          <a:p>
            <a:r>
              <a:rPr lang="en-US" sz="2000" dirty="0"/>
              <a:t>Water chemistry data</a:t>
            </a:r>
          </a:p>
          <a:p>
            <a:r>
              <a:rPr lang="en-US" sz="2000" dirty="0"/>
              <a:t>Seismic cross sections</a:t>
            </a:r>
          </a:p>
        </p:txBody>
      </p:sp>
      <p:pic>
        <p:nvPicPr>
          <p:cNvPr id="4" name="Picture 3">
            <a:extLst>
              <a:ext uri="{FF2B5EF4-FFF2-40B4-BE49-F238E27FC236}">
                <a16:creationId xmlns:a16="http://schemas.microsoft.com/office/drawing/2014/main" id="{447AE908-E26C-45A3-A1C5-3D0AA2F2FE7A}"/>
              </a:ext>
            </a:extLst>
          </p:cNvPr>
          <p:cNvPicPr>
            <a:picLocks noChangeAspect="1"/>
          </p:cNvPicPr>
          <p:nvPr/>
        </p:nvPicPr>
        <p:blipFill>
          <a:blip r:embed="rId2"/>
          <a:stretch>
            <a:fillRect/>
          </a:stretch>
        </p:blipFill>
        <p:spPr>
          <a:xfrm>
            <a:off x="3124200" y="1524000"/>
            <a:ext cx="5938959" cy="5181600"/>
          </a:xfrm>
          <a:prstGeom prst="rect">
            <a:avLst/>
          </a:prstGeom>
        </p:spPr>
      </p:pic>
      <p:sp>
        <p:nvSpPr>
          <p:cNvPr id="5" name="TextBox 4">
            <a:extLst>
              <a:ext uri="{FF2B5EF4-FFF2-40B4-BE49-F238E27FC236}">
                <a16:creationId xmlns:a16="http://schemas.microsoft.com/office/drawing/2014/main" id="{EF314DC0-1889-4B2C-B0A4-4804E81F207A}"/>
              </a:ext>
            </a:extLst>
          </p:cNvPr>
          <p:cNvSpPr txBox="1"/>
          <p:nvPr/>
        </p:nvSpPr>
        <p:spPr>
          <a:xfrm>
            <a:off x="113266" y="5426214"/>
            <a:ext cx="2971800" cy="707886"/>
          </a:xfrm>
          <a:prstGeom prst="rect">
            <a:avLst/>
          </a:prstGeom>
          <a:noFill/>
        </p:spPr>
        <p:txBody>
          <a:bodyPr wrap="square" rtlCol="0">
            <a:spAutoFit/>
          </a:bodyPr>
          <a:lstStyle/>
          <a:p>
            <a:r>
              <a:rPr lang="en-US" b="1" dirty="0">
                <a:solidFill>
                  <a:schemeClr val="bg1"/>
                </a:solidFill>
              </a:rPr>
              <a:t>Preliminary</a:t>
            </a:r>
          </a:p>
        </p:txBody>
      </p:sp>
      <p:sp>
        <p:nvSpPr>
          <p:cNvPr id="6" name="TextBox 5">
            <a:extLst>
              <a:ext uri="{FF2B5EF4-FFF2-40B4-BE49-F238E27FC236}">
                <a16:creationId xmlns:a16="http://schemas.microsoft.com/office/drawing/2014/main" id="{2D85E570-F4DC-4407-B1AE-481CD0D70797}"/>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48546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4D0AC-8933-4703-A85F-1E9850628EA8}"/>
              </a:ext>
            </a:extLst>
          </p:cNvPr>
          <p:cNvSpPr>
            <a:spLocks noGrp="1"/>
          </p:cNvSpPr>
          <p:nvPr>
            <p:ph type="title"/>
          </p:nvPr>
        </p:nvSpPr>
        <p:spPr>
          <a:xfrm>
            <a:off x="304800" y="22860"/>
            <a:ext cx="8305800" cy="1143000"/>
          </a:xfrm>
        </p:spPr>
        <p:txBody>
          <a:bodyPr/>
          <a:lstStyle/>
          <a:p>
            <a:r>
              <a:rPr lang="en-US" dirty="0"/>
              <a:t>Geophysical Logs</a:t>
            </a:r>
          </a:p>
        </p:txBody>
      </p:sp>
      <p:pic>
        <p:nvPicPr>
          <p:cNvPr id="4" name="Picture 3">
            <a:extLst>
              <a:ext uri="{FF2B5EF4-FFF2-40B4-BE49-F238E27FC236}">
                <a16:creationId xmlns:a16="http://schemas.microsoft.com/office/drawing/2014/main" id="{C3C65E92-F2E1-4F6E-BF2B-4F5AC63F0C39}"/>
              </a:ext>
            </a:extLst>
          </p:cNvPr>
          <p:cNvPicPr>
            <a:picLocks noChangeAspect="1"/>
          </p:cNvPicPr>
          <p:nvPr/>
        </p:nvPicPr>
        <p:blipFill>
          <a:blip r:embed="rId2"/>
          <a:stretch>
            <a:fillRect/>
          </a:stretch>
        </p:blipFill>
        <p:spPr>
          <a:xfrm>
            <a:off x="4628922" y="0"/>
            <a:ext cx="4515078" cy="6858000"/>
          </a:xfrm>
          <a:prstGeom prst="rect">
            <a:avLst/>
          </a:prstGeom>
        </p:spPr>
      </p:pic>
      <p:sp>
        <p:nvSpPr>
          <p:cNvPr id="5" name="Content Placeholder 2">
            <a:extLst>
              <a:ext uri="{FF2B5EF4-FFF2-40B4-BE49-F238E27FC236}">
                <a16:creationId xmlns:a16="http://schemas.microsoft.com/office/drawing/2014/main" id="{F2218C38-D660-463F-8999-73091FB6FEC7}"/>
              </a:ext>
            </a:extLst>
          </p:cNvPr>
          <p:cNvSpPr>
            <a:spLocks noGrp="1"/>
          </p:cNvSpPr>
          <p:nvPr>
            <p:ph idx="1"/>
          </p:nvPr>
        </p:nvSpPr>
        <p:spPr>
          <a:xfrm>
            <a:off x="381000" y="1066800"/>
            <a:ext cx="3886200" cy="4495800"/>
          </a:xfrm>
        </p:spPr>
        <p:txBody>
          <a:bodyPr/>
          <a:lstStyle/>
          <a:p>
            <a:r>
              <a:rPr lang="en-US" sz="2400" dirty="0"/>
              <a:t>Data types</a:t>
            </a:r>
          </a:p>
          <a:p>
            <a:pPr lvl="1"/>
            <a:r>
              <a:rPr lang="en-US" sz="1800" dirty="0"/>
              <a:t>Lithology</a:t>
            </a:r>
          </a:p>
          <a:p>
            <a:pPr lvl="1"/>
            <a:r>
              <a:rPr lang="en-US" sz="1800" dirty="0"/>
              <a:t>Resistivity</a:t>
            </a:r>
          </a:p>
          <a:p>
            <a:pPr lvl="1"/>
            <a:r>
              <a:rPr lang="en-US" sz="1800" dirty="0"/>
              <a:t>Spontaneous potential</a:t>
            </a:r>
          </a:p>
          <a:p>
            <a:pPr lvl="1"/>
            <a:r>
              <a:rPr lang="en-US" sz="1800" dirty="0"/>
              <a:t>Gamma</a:t>
            </a:r>
          </a:p>
          <a:p>
            <a:pPr lvl="1"/>
            <a:r>
              <a:rPr lang="en-US" sz="1800" dirty="0"/>
              <a:t>Nuclear magnetic resonance</a:t>
            </a:r>
          </a:p>
          <a:p>
            <a:r>
              <a:rPr lang="en-US" sz="2400" dirty="0"/>
              <a:t>Data used to</a:t>
            </a:r>
          </a:p>
          <a:p>
            <a:pPr lvl="1"/>
            <a:r>
              <a:rPr lang="en-US" sz="1800" dirty="0"/>
              <a:t>Identify boundaries between layers</a:t>
            </a:r>
          </a:p>
          <a:p>
            <a:pPr lvl="1"/>
            <a:r>
              <a:rPr lang="en-US" sz="1800" dirty="0"/>
              <a:t>Identify sediment type</a:t>
            </a:r>
          </a:p>
          <a:p>
            <a:r>
              <a:rPr lang="en-US" sz="2000" dirty="0"/>
              <a:t>Quality of data varied from well to well</a:t>
            </a:r>
          </a:p>
          <a:p>
            <a:endParaRPr lang="en-US" sz="2200" dirty="0"/>
          </a:p>
        </p:txBody>
      </p:sp>
      <p:sp>
        <p:nvSpPr>
          <p:cNvPr id="6" name="TextBox 5">
            <a:extLst>
              <a:ext uri="{FF2B5EF4-FFF2-40B4-BE49-F238E27FC236}">
                <a16:creationId xmlns:a16="http://schemas.microsoft.com/office/drawing/2014/main" id="{814CD00A-AACA-4771-AAE7-F3DC4A00652B}"/>
              </a:ext>
            </a:extLst>
          </p:cNvPr>
          <p:cNvSpPr txBox="1"/>
          <p:nvPr/>
        </p:nvSpPr>
        <p:spPr>
          <a:xfrm>
            <a:off x="1657122" y="6143629"/>
            <a:ext cx="2971800" cy="707886"/>
          </a:xfrm>
          <a:prstGeom prst="rect">
            <a:avLst/>
          </a:prstGeom>
          <a:noFill/>
        </p:spPr>
        <p:txBody>
          <a:bodyPr wrap="square" rtlCol="0">
            <a:spAutoFit/>
          </a:bodyPr>
          <a:lstStyle/>
          <a:p>
            <a:r>
              <a:rPr lang="en-US" b="1" dirty="0">
                <a:solidFill>
                  <a:schemeClr val="bg1"/>
                </a:solidFill>
              </a:rPr>
              <a:t>Preliminary</a:t>
            </a:r>
          </a:p>
        </p:txBody>
      </p:sp>
      <p:sp>
        <p:nvSpPr>
          <p:cNvPr id="8" name="TextBox 7">
            <a:extLst>
              <a:ext uri="{FF2B5EF4-FFF2-40B4-BE49-F238E27FC236}">
                <a16:creationId xmlns:a16="http://schemas.microsoft.com/office/drawing/2014/main" id="{B1FC7E4E-879A-45F8-B6C2-7F939E50E225}"/>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55193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EE45-4F60-49FB-B5C5-7A7B79601C89}"/>
              </a:ext>
            </a:extLst>
          </p:cNvPr>
          <p:cNvSpPr>
            <a:spLocks noGrp="1"/>
          </p:cNvSpPr>
          <p:nvPr>
            <p:ph type="title"/>
          </p:nvPr>
        </p:nvSpPr>
        <p:spPr>
          <a:xfrm>
            <a:off x="92368" y="-152400"/>
            <a:ext cx="8594432" cy="1143000"/>
          </a:xfrm>
        </p:spPr>
        <p:txBody>
          <a:bodyPr/>
          <a:lstStyle/>
          <a:p>
            <a:r>
              <a:rPr lang="en-US" sz="3200" dirty="0"/>
              <a:t>Seismic Cross Sections</a:t>
            </a:r>
          </a:p>
        </p:txBody>
      </p:sp>
      <p:sp>
        <p:nvSpPr>
          <p:cNvPr id="3" name="Content Placeholder 2">
            <a:extLst>
              <a:ext uri="{FF2B5EF4-FFF2-40B4-BE49-F238E27FC236}">
                <a16:creationId xmlns:a16="http://schemas.microsoft.com/office/drawing/2014/main" id="{A8647D71-E947-400C-A439-6CC8585C4B30}"/>
              </a:ext>
            </a:extLst>
          </p:cNvPr>
          <p:cNvSpPr>
            <a:spLocks noGrp="1"/>
          </p:cNvSpPr>
          <p:nvPr>
            <p:ph idx="1"/>
          </p:nvPr>
        </p:nvSpPr>
        <p:spPr>
          <a:xfrm>
            <a:off x="160484" y="838200"/>
            <a:ext cx="4868716" cy="2286000"/>
          </a:xfrm>
        </p:spPr>
        <p:txBody>
          <a:bodyPr/>
          <a:lstStyle/>
          <a:p>
            <a:r>
              <a:rPr lang="en-US" sz="2000" dirty="0"/>
              <a:t>Seismic cross sections can show the structure of a cross sectional area</a:t>
            </a:r>
          </a:p>
          <a:p>
            <a:r>
              <a:rPr lang="en-US" sz="2000" dirty="0"/>
              <a:t>Chronostratigraphic unit boundaries tend follow that structure</a:t>
            </a:r>
          </a:p>
        </p:txBody>
      </p:sp>
      <p:pic>
        <p:nvPicPr>
          <p:cNvPr id="4" name="Picture 3">
            <a:extLst>
              <a:ext uri="{FF2B5EF4-FFF2-40B4-BE49-F238E27FC236}">
                <a16:creationId xmlns:a16="http://schemas.microsoft.com/office/drawing/2014/main" id="{21AADCC8-CE28-4969-882C-334A5E8EFFE9}"/>
              </a:ext>
            </a:extLst>
          </p:cNvPr>
          <p:cNvPicPr>
            <a:picLocks noChangeAspect="1"/>
          </p:cNvPicPr>
          <p:nvPr/>
        </p:nvPicPr>
        <p:blipFill>
          <a:blip r:embed="rId2"/>
          <a:stretch>
            <a:fillRect/>
          </a:stretch>
        </p:blipFill>
        <p:spPr>
          <a:xfrm>
            <a:off x="0" y="3880353"/>
            <a:ext cx="9144000" cy="2977647"/>
          </a:xfrm>
          <a:prstGeom prst="rect">
            <a:avLst/>
          </a:prstGeom>
        </p:spPr>
      </p:pic>
      <p:pic>
        <p:nvPicPr>
          <p:cNvPr id="5" name="Picture 4">
            <a:extLst>
              <a:ext uri="{FF2B5EF4-FFF2-40B4-BE49-F238E27FC236}">
                <a16:creationId xmlns:a16="http://schemas.microsoft.com/office/drawing/2014/main" id="{AE2626CA-6CEF-4541-95D6-675A6B84CA9E}"/>
              </a:ext>
            </a:extLst>
          </p:cNvPr>
          <p:cNvPicPr>
            <a:picLocks noChangeAspect="1"/>
          </p:cNvPicPr>
          <p:nvPr/>
        </p:nvPicPr>
        <p:blipFill>
          <a:blip r:embed="rId3"/>
          <a:stretch>
            <a:fillRect/>
          </a:stretch>
        </p:blipFill>
        <p:spPr>
          <a:xfrm>
            <a:off x="5029200" y="111375"/>
            <a:ext cx="4022432" cy="3505201"/>
          </a:xfrm>
          <a:prstGeom prst="rect">
            <a:avLst/>
          </a:prstGeom>
        </p:spPr>
      </p:pic>
      <p:sp>
        <p:nvSpPr>
          <p:cNvPr id="7" name="TextBox 6">
            <a:extLst>
              <a:ext uri="{FF2B5EF4-FFF2-40B4-BE49-F238E27FC236}">
                <a16:creationId xmlns:a16="http://schemas.microsoft.com/office/drawing/2014/main" id="{F92A40BA-DDD4-4D33-A336-4D16FE5164D3}"/>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953390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4114-B9F6-4D44-AEB2-2BCF49096267}"/>
              </a:ext>
            </a:extLst>
          </p:cNvPr>
          <p:cNvSpPr>
            <a:spLocks noGrp="1"/>
          </p:cNvSpPr>
          <p:nvPr>
            <p:ph type="title"/>
          </p:nvPr>
        </p:nvSpPr>
        <p:spPr>
          <a:xfrm>
            <a:off x="419100" y="7710"/>
            <a:ext cx="8305800" cy="685800"/>
          </a:xfrm>
        </p:spPr>
        <p:txBody>
          <a:bodyPr/>
          <a:lstStyle/>
          <a:p>
            <a:r>
              <a:rPr lang="en-US" sz="2800" dirty="0"/>
              <a:t>Faulting in New Chronostratigraphic Model</a:t>
            </a:r>
          </a:p>
        </p:txBody>
      </p:sp>
      <p:sp>
        <p:nvSpPr>
          <p:cNvPr id="3" name="Content Placeholder 2">
            <a:extLst>
              <a:ext uri="{FF2B5EF4-FFF2-40B4-BE49-F238E27FC236}">
                <a16:creationId xmlns:a16="http://schemas.microsoft.com/office/drawing/2014/main" id="{39712803-A7F5-4165-9301-5B26F66866E9}"/>
              </a:ext>
            </a:extLst>
          </p:cNvPr>
          <p:cNvSpPr>
            <a:spLocks noGrp="1"/>
          </p:cNvSpPr>
          <p:nvPr>
            <p:ph sz="half" idx="1"/>
          </p:nvPr>
        </p:nvSpPr>
        <p:spPr>
          <a:xfrm>
            <a:off x="195263" y="990600"/>
            <a:ext cx="2624137" cy="5105400"/>
          </a:xfrm>
        </p:spPr>
        <p:txBody>
          <a:bodyPr/>
          <a:lstStyle/>
          <a:p>
            <a:r>
              <a:rPr lang="en-US" sz="2000" dirty="0"/>
              <a:t>Model includes which layers each fault cuts and the amount each layer is offset</a:t>
            </a:r>
          </a:p>
          <a:p>
            <a:r>
              <a:rPr lang="en-US" sz="2000" dirty="0"/>
              <a:t>Faults determined from a variety of sources including seismic lines and previous studies</a:t>
            </a:r>
          </a:p>
          <a:p>
            <a:pPr lvl="1"/>
            <a:endParaRPr lang="en-US" dirty="0"/>
          </a:p>
        </p:txBody>
      </p:sp>
      <p:pic>
        <p:nvPicPr>
          <p:cNvPr id="8" name="Picture 7">
            <a:extLst>
              <a:ext uri="{FF2B5EF4-FFF2-40B4-BE49-F238E27FC236}">
                <a16:creationId xmlns:a16="http://schemas.microsoft.com/office/drawing/2014/main" id="{87FBEC70-ACCA-4E27-90D9-B264CEE96467}"/>
              </a:ext>
            </a:extLst>
          </p:cNvPr>
          <p:cNvPicPr>
            <a:picLocks noChangeAspect="1"/>
          </p:cNvPicPr>
          <p:nvPr/>
        </p:nvPicPr>
        <p:blipFill>
          <a:blip r:embed="rId2"/>
          <a:stretch>
            <a:fillRect/>
          </a:stretch>
        </p:blipFill>
        <p:spPr>
          <a:xfrm>
            <a:off x="2895600" y="990600"/>
            <a:ext cx="6053137" cy="4819423"/>
          </a:xfrm>
          <a:prstGeom prst="rect">
            <a:avLst/>
          </a:prstGeom>
        </p:spPr>
      </p:pic>
      <p:sp>
        <p:nvSpPr>
          <p:cNvPr id="6" name="TextBox 5">
            <a:extLst>
              <a:ext uri="{FF2B5EF4-FFF2-40B4-BE49-F238E27FC236}">
                <a16:creationId xmlns:a16="http://schemas.microsoft.com/office/drawing/2014/main" id="{40C9A4BE-685C-4E2B-9322-BAA0E93FEE5C}"/>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697386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4ADF-23C2-4AD0-A34E-6543310D03F6}"/>
              </a:ext>
            </a:extLst>
          </p:cNvPr>
          <p:cNvSpPr>
            <a:spLocks noGrp="1"/>
          </p:cNvSpPr>
          <p:nvPr>
            <p:ph type="title"/>
          </p:nvPr>
        </p:nvSpPr>
        <p:spPr>
          <a:xfrm>
            <a:off x="152400" y="152400"/>
            <a:ext cx="8305800" cy="457200"/>
          </a:xfrm>
        </p:spPr>
        <p:txBody>
          <a:bodyPr/>
          <a:lstStyle/>
          <a:p>
            <a:r>
              <a:rPr lang="en-US" sz="2800" dirty="0"/>
              <a:t>Grain Size Analysis</a:t>
            </a:r>
          </a:p>
        </p:txBody>
      </p:sp>
      <p:sp>
        <p:nvSpPr>
          <p:cNvPr id="3" name="Content Placeholder 2">
            <a:extLst>
              <a:ext uri="{FF2B5EF4-FFF2-40B4-BE49-F238E27FC236}">
                <a16:creationId xmlns:a16="http://schemas.microsoft.com/office/drawing/2014/main" id="{34E26D30-BA55-49C8-82BE-235A153E31C2}"/>
              </a:ext>
            </a:extLst>
          </p:cNvPr>
          <p:cNvSpPr>
            <a:spLocks noGrp="1"/>
          </p:cNvSpPr>
          <p:nvPr>
            <p:ph idx="1"/>
          </p:nvPr>
        </p:nvSpPr>
        <p:spPr>
          <a:xfrm>
            <a:off x="291084" y="762000"/>
            <a:ext cx="3633001" cy="5334000"/>
          </a:xfrm>
        </p:spPr>
        <p:txBody>
          <a:bodyPr/>
          <a:lstStyle/>
          <a:p>
            <a:r>
              <a:rPr lang="en-US" sz="2000" dirty="0"/>
              <a:t>Lithology, resistivity, gamma, and nuclear magnetic resonance (NMR) data used to approximate grain size</a:t>
            </a:r>
          </a:p>
          <a:p>
            <a:r>
              <a:rPr lang="en-US" sz="2000" dirty="0"/>
              <a:t>Lithology</a:t>
            </a:r>
          </a:p>
          <a:p>
            <a:pPr lvl="1"/>
            <a:r>
              <a:rPr lang="en-US" sz="1600" dirty="0"/>
              <a:t>Gravel and sand coarse</a:t>
            </a:r>
          </a:p>
          <a:p>
            <a:pPr lvl="1"/>
            <a:r>
              <a:rPr lang="en-US" sz="1600" dirty="0"/>
              <a:t>Silt and clay fine</a:t>
            </a:r>
          </a:p>
          <a:p>
            <a:r>
              <a:rPr lang="en-US" sz="2000" dirty="0"/>
              <a:t>Resistivity</a:t>
            </a:r>
          </a:p>
          <a:p>
            <a:pPr lvl="1"/>
            <a:r>
              <a:rPr lang="en-US" sz="1600" dirty="0"/>
              <a:t>Usually higher resistivity in coarser sediments</a:t>
            </a:r>
          </a:p>
          <a:p>
            <a:r>
              <a:rPr lang="en-US" sz="2000" dirty="0"/>
              <a:t>Gamma</a:t>
            </a:r>
          </a:p>
          <a:p>
            <a:pPr lvl="1"/>
            <a:r>
              <a:rPr lang="en-US" sz="1600" dirty="0"/>
              <a:t>Usually higher gamma in clays</a:t>
            </a:r>
          </a:p>
          <a:p>
            <a:r>
              <a:rPr lang="en-US" sz="2000" dirty="0"/>
              <a:t>NMR</a:t>
            </a:r>
          </a:p>
          <a:p>
            <a:pPr lvl="1"/>
            <a:r>
              <a:rPr lang="en-US" sz="1600" dirty="0"/>
              <a:t>NMR can estimate permeability</a:t>
            </a:r>
          </a:p>
          <a:p>
            <a:pPr lvl="1"/>
            <a:endParaRPr lang="en-US" sz="1600" dirty="0"/>
          </a:p>
        </p:txBody>
      </p:sp>
      <p:pic>
        <p:nvPicPr>
          <p:cNvPr id="5" name="Picture 4">
            <a:extLst>
              <a:ext uri="{FF2B5EF4-FFF2-40B4-BE49-F238E27FC236}">
                <a16:creationId xmlns:a16="http://schemas.microsoft.com/office/drawing/2014/main" id="{81442847-0FBA-4CE9-A79A-C8EABBC18204}"/>
              </a:ext>
            </a:extLst>
          </p:cNvPr>
          <p:cNvPicPr>
            <a:picLocks noChangeAspect="1"/>
          </p:cNvPicPr>
          <p:nvPr/>
        </p:nvPicPr>
        <p:blipFill>
          <a:blip r:embed="rId2"/>
          <a:stretch>
            <a:fillRect/>
          </a:stretch>
        </p:blipFill>
        <p:spPr>
          <a:xfrm>
            <a:off x="4014000" y="0"/>
            <a:ext cx="5130000" cy="6858000"/>
          </a:xfrm>
          <a:prstGeom prst="rect">
            <a:avLst/>
          </a:prstGeom>
        </p:spPr>
      </p:pic>
      <p:sp>
        <p:nvSpPr>
          <p:cNvPr id="7" name="TextBox 6">
            <a:extLst>
              <a:ext uri="{FF2B5EF4-FFF2-40B4-BE49-F238E27FC236}">
                <a16:creationId xmlns:a16="http://schemas.microsoft.com/office/drawing/2014/main" id="{D86D3D9F-48B8-4D81-A7FE-9FF4B09E9818}"/>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13008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ED7C8-C2CA-431F-A316-980E6367C46E}"/>
              </a:ext>
            </a:extLst>
          </p:cNvPr>
          <p:cNvSpPr>
            <a:spLocks noGrp="1"/>
          </p:cNvSpPr>
          <p:nvPr>
            <p:ph type="title"/>
          </p:nvPr>
        </p:nvSpPr>
        <p:spPr>
          <a:xfrm>
            <a:off x="381000" y="152400"/>
            <a:ext cx="8305800" cy="609600"/>
          </a:xfrm>
        </p:spPr>
        <p:txBody>
          <a:bodyPr/>
          <a:lstStyle/>
          <a:p>
            <a:r>
              <a:rPr lang="en-US" dirty="0"/>
              <a:t>Grain Size Analysis Results</a:t>
            </a:r>
          </a:p>
        </p:txBody>
      </p:sp>
      <p:sp>
        <p:nvSpPr>
          <p:cNvPr id="3" name="Content Placeholder 2">
            <a:extLst>
              <a:ext uri="{FF2B5EF4-FFF2-40B4-BE49-F238E27FC236}">
                <a16:creationId xmlns:a16="http://schemas.microsoft.com/office/drawing/2014/main" id="{55026BEC-CB4C-4709-8D2A-36C5D6CD8974}"/>
              </a:ext>
            </a:extLst>
          </p:cNvPr>
          <p:cNvSpPr>
            <a:spLocks noGrp="1"/>
          </p:cNvSpPr>
          <p:nvPr>
            <p:ph idx="1"/>
          </p:nvPr>
        </p:nvSpPr>
        <p:spPr>
          <a:xfrm>
            <a:off x="457200" y="783336"/>
            <a:ext cx="8305800" cy="1819656"/>
          </a:xfrm>
        </p:spPr>
        <p:txBody>
          <a:bodyPr/>
          <a:lstStyle/>
          <a:p>
            <a:r>
              <a:rPr lang="en-US" dirty="0"/>
              <a:t>Amount of coarse, medium and fine grained sediment determined</a:t>
            </a:r>
          </a:p>
          <a:p>
            <a:pPr lvl="1"/>
            <a:r>
              <a:rPr lang="en-US" dirty="0"/>
              <a:t>At each borehole</a:t>
            </a:r>
          </a:p>
          <a:p>
            <a:pPr lvl="1"/>
            <a:r>
              <a:rPr lang="en-US" dirty="0"/>
              <a:t>For each layer</a:t>
            </a:r>
          </a:p>
        </p:txBody>
      </p:sp>
      <p:pic>
        <p:nvPicPr>
          <p:cNvPr id="4" name="Picture 3">
            <a:extLst>
              <a:ext uri="{FF2B5EF4-FFF2-40B4-BE49-F238E27FC236}">
                <a16:creationId xmlns:a16="http://schemas.microsoft.com/office/drawing/2014/main" id="{1CFB06C4-A216-4A28-B902-6B0D1F7F5136}"/>
              </a:ext>
            </a:extLst>
          </p:cNvPr>
          <p:cNvPicPr>
            <a:picLocks noChangeAspect="1"/>
          </p:cNvPicPr>
          <p:nvPr/>
        </p:nvPicPr>
        <p:blipFill>
          <a:blip r:embed="rId2"/>
          <a:stretch>
            <a:fillRect/>
          </a:stretch>
        </p:blipFill>
        <p:spPr>
          <a:xfrm>
            <a:off x="1188265" y="2764536"/>
            <a:ext cx="6843669" cy="3962400"/>
          </a:xfrm>
          <a:prstGeom prst="rect">
            <a:avLst/>
          </a:prstGeom>
        </p:spPr>
      </p:pic>
      <p:sp>
        <p:nvSpPr>
          <p:cNvPr id="6" name="TextBox 5">
            <a:extLst>
              <a:ext uri="{FF2B5EF4-FFF2-40B4-BE49-F238E27FC236}">
                <a16:creationId xmlns:a16="http://schemas.microsoft.com/office/drawing/2014/main" id="{41043C42-F93E-4CEB-8453-846724535B8B}"/>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478388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8F6-283C-48EC-BDED-883DC3B0F28F}"/>
              </a:ext>
            </a:extLst>
          </p:cNvPr>
          <p:cNvSpPr>
            <a:spLocks noGrp="1"/>
          </p:cNvSpPr>
          <p:nvPr>
            <p:ph type="title"/>
          </p:nvPr>
        </p:nvSpPr>
        <p:spPr/>
        <p:txBody>
          <a:bodyPr/>
          <a:lstStyle/>
          <a:p>
            <a:r>
              <a:rPr lang="en-US" dirty="0"/>
              <a:t>Questions Framework Model and Grain Analysis Can Help Answer</a:t>
            </a:r>
          </a:p>
        </p:txBody>
      </p:sp>
      <p:sp>
        <p:nvSpPr>
          <p:cNvPr id="3" name="Content Placeholder 2">
            <a:extLst>
              <a:ext uri="{FF2B5EF4-FFF2-40B4-BE49-F238E27FC236}">
                <a16:creationId xmlns:a16="http://schemas.microsoft.com/office/drawing/2014/main" id="{C7761336-4027-4D87-A223-C705BCD5E2A5}"/>
              </a:ext>
            </a:extLst>
          </p:cNvPr>
          <p:cNvSpPr>
            <a:spLocks noGrp="1"/>
          </p:cNvSpPr>
          <p:nvPr>
            <p:ph idx="1"/>
          </p:nvPr>
        </p:nvSpPr>
        <p:spPr/>
        <p:txBody>
          <a:bodyPr/>
          <a:lstStyle/>
          <a:p>
            <a:r>
              <a:rPr lang="en-US" sz="2000" dirty="0"/>
              <a:t>How should we layer our groundwater model to best model groundwater flow in the study area?</a:t>
            </a:r>
          </a:p>
          <a:p>
            <a:pPr lvl="1"/>
            <a:r>
              <a:rPr lang="en-US" sz="1800" dirty="0"/>
              <a:t>How many layers?</a:t>
            </a:r>
          </a:p>
          <a:p>
            <a:pPr lvl="1"/>
            <a:r>
              <a:rPr lang="en-US" sz="1800" dirty="0"/>
              <a:t>What are the extent of the layers?</a:t>
            </a:r>
          </a:p>
          <a:p>
            <a:pPr lvl="1"/>
            <a:r>
              <a:rPr lang="en-US" sz="1800" dirty="0"/>
              <a:t>How thick are the layers?</a:t>
            </a:r>
          </a:p>
          <a:p>
            <a:r>
              <a:rPr lang="en-US" sz="2000" dirty="0"/>
              <a:t>Are there any flow barriers in the model and where should they go?</a:t>
            </a:r>
          </a:p>
          <a:p>
            <a:pPr lvl="1"/>
            <a:r>
              <a:rPr lang="en-US" sz="1800" dirty="0"/>
              <a:t>Where are the faults and what layers do the faults cut across?</a:t>
            </a:r>
          </a:p>
          <a:p>
            <a:r>
              <a:rPr lang="en-US" sz="2000" dirty="0"/>
              <a:t>What are the hydraulic properties of our groundwater model? </a:t>
            </a:r>
          </a:p>
          <a:p>
            <a:pPr lvl="1"/>
            <a:r>
              <a:rPr lang="en-US" sz="1800" dirty="0"/>
              <a:t>How easily does groundwater flow through the different layers?</a:t>
            </a:r>
          </a:p>
          <a:p>
            <a:pPr lvl="1"/>
            <a:r>
              <a:rPr lang="en-US" sz="1800" dirty="0"/>
              <a:t>How easily does groundwater flow vertically vs horizontally?</a:t>
            </a:r>
          </a:p>
        </p:txBody>
      </p:sp>
      <p:sp>
        <p:nvSpPr>
          <p:cNvPr id="5" name="TextBox 4">
            <a:extLst>
              <a:ext uri="{FF2B5EF4-FFF2-40B4-BE49-F238E27FC236}">
                <a16:creationId xmlns:a16="http://schemas.microsoft.com/office/drawing/2014/main" id="{12A7D3BB-9715-4EC8-88EB-97FFA51645C5}"/>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43220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4D82-329A-4405-B66A-EFAD83B8C2AE}"/>
              </a:ext>
            </a:extLst>
          </p:cNvPr>
          <p:cNvSpPr>
            <a:spLocks noGrp="1"/>
          </p:cNvSpPr>
          <p:nvPr>
            <p:ph type="title"/>
          </p:nvPr>
        </p:nvSpPr>
        <p:spPr>
          <a:xfrm>
            <a:off x="225217" y="-152400"/>
            <a:ext cx="8305800" cy="1143000"/>
          </a:xfrm>
        </p:spPr>
        <p:txBody>
          <a:bodyPr/>
          <a:lstStyle/>
          <a:p>
            <a:r>
              <a:rPr lang="en-US" dirty="0"/>
              <a:t>LACP Water Budget</a:t>
            </a:r>
          </a:p>
        </p:txBody>
      </p:sp>
      <p:sp>
        <p:nvSpPr>
          <p:cNvPr id="3" name="Content Placeholder 2">
            <a:extLst>
              <a:ext uri="{FF2B5EF4-FFF2-40B4-BE49-F238E27FC236}">
                <a16:creationId xmlns:a16="http://schemas.microsoft.com/office/drawing/2014/main" id="{EBA2EF40-07D7-4FAA-B25F-0067916DB83A}"/>
              </a:ext>
            </a:extLst>
          </p:cNvPr>
          <p:cNvSpPr>
            <a:spLocks noGrp="1"/>
          </p:cNvSpPr>
          <p:nvPr>
            <p:ph idx="1"/>
          </p:nvPr>
        </p:nvSpPr>
        <p:spPr>
          <a:xfrm>
            <a:off x="388620" y="822960"/>
            <a:ext cx="4419600" cy="3368040"/>
          </a:xfrm>
        </p:spPr>
        <p:txBody>
          <a:bodyPr/>
          <a:lstStyle/>
          <a:p>
            <a:r>
              <a:rPr lang="en-US" sz="2400" dirty="0"/>
              <a:t>Water spreading</a:t>
            </a:r>
          </a:p>
          <a:p>
            <a:r>
              <a:rPr lang="en-US" sz="2400" dirty="0"/>
              <a:t>Precipitation and mountain front recharge</a:t>
            </a:r>
          </a:p>
          <a:p>
            <a:r>
              <a:rPr lang="en-US" sz="2400" dirty="0"/>
              <a:t>Injection</a:t>
            </a:r>
          </a:p>
          <a:p>
            <a:r>
              <a:rPr lang="en-US" sz="2400" dirty="0"/>
              <a:t>Flow in/out of the study area</a:t>
            </a:r>
          </a:p>
          <a:p>
            <a:r>
              <a:rPr lang="en-US" sz="2400" dirty="0"/>
              <a:t>Pumping</a:t>
            </a:r>
          </a:p>
        </p:txBody>
      </p:sp>
      <p:pic>
        <p:nvPicPr>
          <p:cNvPr id="7" name="Picture 6">
            <a:extLst>
              <a:ext uri="{FF2B5EF4-FFF2-40B4-BE49-F238E27FC236}">
                <a16:creationId xmlns:a16="http://schemas.microsoft.com/office/drawing/2014/main" id="{18067E4A-AB90-459F-A2C2-0564E04FAD47}"/>
              </a:ext>
            </a:extLst>
          </p:cNvPr>
          <p:cNvPicPr>
            <a:picLocks noChangeAspect="1"/>
          </p:cNvPicPr>
          <p:nvPr/>
        </p:nvPicPr>
        <p:blipFill>
          <a:blip r:embed="rId3"/>
          <a:stretch>
            <a:fillRect/>
          </a:stretch>
        </p:blipFill>
        <p:spPr>
          <a:xfrm>
            <a:off x="4762500" y="3909059"/>
            <a:ext cx="4152900" cy="2823445"/>
          </a:xfrm>
          <a:prstGeom prst="rect">
            <a:avLst/>
          </a:prstGeom>
        </p:spPr>
      </p:pic>
      <p:pic>
        <p:nvPicPr>
          <p:cNvPr id="8" name="Picture 7">
            <a:extLst>
              <a:ext uri="{FF2B5EF4-FFF2-40B4-BE49-F238E27FC236}">
                <a16:creationId xmlns:a16="http://schemas.microsoft.com/office/drawing/2014/main" id="{CA896C74-4B1E-4564-8857-ECB1A9DA3781}"/>
              </a:ext>
            </a:extLst>
          </p:cNvPr>
          <p:cNvPicPr>
            <a:picLocks noChangeAspect="1"/>
          </p:cNvPicPr>
          <p:nvPr/>
        </p:nvPicPr>
        <p:blipFill>
          <a:blip r:embed="rId4"/>
          <a:stretch>
            <a:fillRect/>
          </a:stretch>
        </p:blipFill>
        <p:spPr>
          <a:xfrm>
            <a:off x="4762500" y="190500"/>
            <a:ext cx="4156283" cy="3554948"/>
          </a:xfrm>
          <a:prstGeom prst="rect">
            <a:avLst/>
          </a:prstGeom>
        </p:spPr>
      </p:pic>
      <p:pic>
        <p:nvPicPr>
          <p:cNvPr id="5" name="Picture 4">
            <a:extLst>
              <a:ext uri="{FF2B5EF4-FFF2-40B4-BE49-F238E27FC236}">
                <a16:creationId xmlns:a16="http://schemas.microsoft.com/office/drawing/2014/main" id="{46D88551-E824-4EA9-8F74-0B53CA21A29E}"/>
              </a:ext>
            </a:extLst>
          </p:cNvPr>
          <p:cNvPicPr>
            <a:picLocks noChangeAspect="1"/>
          </p:cNvPicPr>
          <p:nvPr/>
        </p:nvPicPr>
        <p:blipFill>
          <a:blip r:embed="rId5"/>
          <a:stretch>
            <a:fillRect/>
          </a:stretch>
        </p:blipFill>
        <p:spPr>
          <a:xfrm>
            <a:off x="240457" y="3909060"/>
            <a:ext cx="4348906" cy="2823444"/>
          </a:xfrm>
          <a:prstGeom prst="rect">
            <a:avLst/>
          </a:prstGeom>
        </p:spPr>
      </p:pic>
      <p:sp>
        <p:nvSpPr>
          <p:cNvPr id="10" name="TextBox 9">
            <a:extLst>
              <a:ext uri="{FF2B5EF4-FFF2-40B4-BE49-F238E27FC236}">
                <a16:creationId xmlns:a16="http://schemas.microsoft.com/office/drawing/2014/main" id="{34AABDA1-8B81-4512-B1CA-8738E81262B7}"/>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09485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305800" cy="800100"/>
          </a:xfrm>
        </p:spPr>
        <p:txBody>
          <a:bodyPr/>
          <a:lstStyle/>
          <a:p>
            <a:r>
              <a:rPr lang="en-US" dirty="0"/>
              <a:t>Study Area</a:t>
            </a:r>
          </a:p>
        </p:txBody>
      </p:sp>
      <p:sp>
        <p:nvSpPr>
          <p:cNvPr id="3" name="Content Placeholder 2"/>
          <p:cNvSpPr>
            <a:spLocks noGrp="1"/>
          </p:cNvSpPr>
          <p:nvPr>
            <p:ph idx="1"/>
          </p:nvPr>
        </p:nvSpPr>
        <p:spPr>
          <a:xfrm>
            <a:off x="76200" y="971458"/>
            <a:ext cx="3251538" cy="4915083"/>
          </a:xfrm>
        </p:spPr>
        <p:txBody>
          <a:bodyPr/>
          <a:lstStyle/>
          <a:p>
            <a:r>
              <a:rPr lang="en-US" sz="2000" dirty="0"/>
              <a:t>Los Angeles Coastal Plain (LACP)</a:t>
            </a:r>
          </a:p>
          <a:p>
            <a:r>
              <a:rPr lang="en-US" sz="2000" dirty="0"/>
              <a:t>~700 square miles of southern Los Angeles and parts of Orange County</a:t>
            </a:r>
          </a:p>
          <a:p>
            <a:r>
              <a:rPr lang="en-US" sz="2000" dirty="0"/>
              <a:t>Pacific Ocean to the west and south</a:t>
            </a:r>
          </a:p>
          <a:p>
            <a:r>
              <a:rPr lang="en-US" sz="2000" dirty="0"/>
              <a:t>Santa Monica </a:t>
            </a:r>
            <a:r>
              <a:rPr lang="en-US" sz="2000" dirty="0" err="1"/>
              <a:t>Mtns</a:t>
            </a:r>
            <a:r>
              <a:rPr lang="en-US" sz="2000" dirty="0"/>
              <a:t> and Puente Hills to the north</a:t>
            </a:r>
          </a:p>
          <a:p>
            <a:r>
              <a:rPr lang="en-US" sz="2000" dirty="0"/>
              <a:t>Orange County to the east</a:t>
            </a:r>
            <a:endParaRPr lang="en-US" sz="2400" dirty="0"/>
          </a:p>
          <a:p>
            <a:endParaRPr lang="en-US" dirty="0"/>
          </a:p>
        </p:txBody>
      </p:sp>
      <p:pic>
        <p:nvPicPr>
          <p:cNvPr id="5" name="Picture 4">
            <a:extLst>
              <a:ext uri="{FF2B5EF4-FFF2-40B4-BE49-F238E27FC236}">
                <a16:creationId xmlns:a16="http://schemas.microsoft.com/office/drawing/2014/main" id="{D7F7B05D-0BE9-4781-9251-73DB18BA461D}"/>
              </a:ext>
            </a:extLst>
          </p:cNvPr>
          <p:cNvPicPr>
            <a:picLocks noChangeAspect="1"/>
          </p:cNvPicPr>
          <p:nvPr/>
        </p:nvPicPr>
        <p:blipFill>
          <a:blip r:embed="rId3"/>
          <a:stretch>
            <a:fillRect/>
          </a:stretch>
        </p:blipFill>
        <p:spPr>
          <a:xfrm>
            <a:off x="3327738" y="971457"/>
            <a:ext cx="5663862" cy="4833467"/>
          </a:xfrm>
          <a:prstGeom prst="rect">
            <a:avLst/>
          </a:prstGeom>
        </p:spPr>
      </p:pic>
      <p:sp>
        <p:nvSpPr>
          <p:cNvPr id="7" name="TextBox 6">
            <a:extLst>
              <a:ext uri="{FF2B5EF4-FFF2-40B4-BE49-F238E27FC236}">
                <a16:creationId xmlns:a16="http://schemas.microsoft.com/office/drawing/2014/main" id="{9E15F490-8B9C-4D78-84EB-F98D72BC537F}"/>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566614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70DB-4634-47A5-BB95-3910E9DFC695}"/>
              </a:ext>
            </a:extLst>
          </p:cNvPr>
          <p:cNvSpPr>
            <a:spLocks noGrp="1"/>
          </p:cNvSpPr>
          <p:nvPr>
            <p:ph type="title"/>
          </p:nvPr>
        </p:nvSpPr>
        <p:spPr>
          <a:xfrm>
            <a:off x="304800" y="-76200"/>
            <a:ext cx="8305800" cy="838200"/>
          </a:xfrm>
        </p:spPr>
        <p:txBody>
          <a:bodyPr/>
          <a:lstStyle/>
          <a:p>
            <a:r>
              <a:rPr lang="en-US" sz="3200" dirty="0"/>
              <a:t>Water Spreading</a:t>
            </a:r>
          </a:p>
        </p:txBody>
      </p:sp>
      <p:sp>
        <p:nvSpPr>
          <p:cNvPr id="3" name="Content Placeholder 2">
            <a:extLst>
              <a:ext uri="{FF2B5EF4-FFF2-40B4-BE49-F238E27FC236}">
                <a16:creationId xmlns:a16="http://schemas.microsoft.com/office/drawing/2014/main" id="{4EB4A41F-F1EE-4ECD-95A3-1A626C99B9E9}"/>
              </a:ext>
            </a:extLst>
          </p:cNvPr>
          <p:cNvSpPr>
            <a:spLocks noGrp="1"/>
          </p:cNvSpPr>
          <p:nvPr>
            <p:ph idx="1"/>
          </p:nvPr>
        </p:nvSpPr>
        <p:spPr>
          <a:xfrm>
            <a:off x="228600" y="762000"/>
            <a:ext cx="5410200" cy="2197965"/>
          </a:xfrm>
        </p:spPr>
        <p:txBody>
          <a:bodyPr/>
          <a:lstStyle/>
          <a:p>
            <a:r>
              <a:rPr lang="en-US" sz="2000" dirty="0"/>
              <a:t>Spreading grounds</a:t>
            </a:r>
          </a:p>
          <a:p>
            <a:pPr lvl="1"/>
            <a:r>
              <a:rPr lang="en-US" sz="1600" dirty="0"/>
              <a:t>High permeability areas where water percolates into groundwater basins</a:t>
            </a:r>
          </a:p>
          <a:p>
            <a:pPr lvl="1"/>
            <a:r>
              <a:rPr lang="en-US" sz="1600" dirty="0"/>
              <a:t>Located at San Gabriel River, Rio Hondo, and Whittier Narrows Dam</a:t>
            </a:r>
          </a:p>
        </p:txBody>
      </p:sp>
      <p:pic>
        <p:nvPicPr>
          <p:cNvPr id="4" name="Picture 3">
            <a:extLst>
              <a:ext uri="{FF2B5EF4-FFF2-40B4-BE49-F238E27FC236}">
                <a16:creationId xmlns:a16="http://schemas.microsoft.com/office/drawing/2014/main" id="{44D889B3-B9FC-4502-8911-FA75A3B6F453}"/>
              </a:ext>
            </a:extLst>
          </p:cNvPr>
          <p:cNvPicPr>
            <a:picLocks noChangeAspect="1"/>
          </p:cNvPicPr>
          <p:nvPr/>
        </p:nvPicPr>
        <p:blipFill>
          <a:blip r:embed="rId3"/>
          <a:stretch>
            <a:fillRect/>
          </a:stretch>
        </p:blipFill>
        <p:spPr>
          <a:xfrm>
            <a:off x="0" y="2971800"/>
            <a:ext cx="9144000" cy="3940791"/>
          </a:xfrm>
          <a:prstGeom prst="rect">
            <a:avLst/>
          </a:prstGeom>
        </p:spPr>
      </p:pic>
      <p:pic>
        <p:nvPicPr>
          <p:cNvPr id="5" name="Picture 4">
            <a:extLst>
              <a:ext uri="{FF2B5EF4-FFF2-40B4-BE49-F238E27FC236}">
                <a16:creationId xmlns:a16="http://schemas.microsoft.com/office/drawing/2014/main" id="{991EAC64-27AD-4825-A2F9-EE0B852E0A09}"/>
              </a:ext>
            </a:extLst>
          </p:cNvPr>
          <p:cNvPicPr>
            <a:picLocks noChangeAspect="1"/>
          </p:cNvPicPr>
          <p:nvPr/>
        </p:nvPicPr>
        <p:blipFill>
          <a:blip r:embed="rId4"/>
          <a:stretch>
            <a:fillRect/>
          </a:stretch>
        </p:blipFill>
        <p:spPr>
          <a:xfrm>
            <a:off x="5676900" y="0"/>
            <a:ext cx="3460655" cy="2959965"/>
          </a:xfrm>
          <a:prstGeom prst="rect">
            <a:avLst/>
          </a:prstGeom>
        </p:spPr>
      </p:pic>
      <p:sp>
        <p:nvSpPr>
          <p:cNvPr id="6" name="TextBox 5">
            <a:extLst>
              <a:ext uri="{FF2B5EF4-FFF2-40B4-BE49-F238E27FC236}">
                <a16:creationId xmlns:a16="http://schemas.microsoft.com/office/drawing/2014/main" id="{73C47727-1E20-4486-937F-510C82A98775}"/>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611656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94" y="76201"/>
            <a:ext cx="9087206" cy="533400"/>
          </a:xfrm>
        </p:spPr>
        <p:txBody>
          <a:bodyPr>
            <a:normAutofit fontScale="90000"/>
          </a:bodyPr>
          <a:lstStyle/>
          <a:p>
            <a:r>
              <a:rPr lang="en-US" sz="3000" dirty="0"/>
              <a:t>Precipitation and Mountain Front Recharge</a:t>
            </a:r>
          </a:p>
        </p:txBody>
      </p:sp>
      <p:sp>
        <p:nvSpPr>
          <p:cNvPr id="3" name="Content Placeholder 2"/>
          <p:cNvSpPr>
            <a:spLocks noGrp="1"/>
          </p:cNvSpPr>
          <p:nvPr>
            <p:ph idx="1"/>
          </p:nvPr>
        </p:nvSpPr>
        <p:spPr>
          <a:xfrm>
            <a:off x="312042" y="737240"/>
            <a:ext cx="4343400" cy="2794640"/>
          </a:xfrm>
        </p:spPr>
        <p:txBody>
          <a:bodyPr/>
          <a:lstStyle/>
          <a:p>
            <a:r>
              <a:rPr lang="en-US" sz="2400" dirty="0"/>
              <a:t>Recharge estimates from </a:t>
            </a:r>
            <a:r>
              <a:rPr lang="en-US" sz="2400" dirty="0" err="1"/>
              <a:t>Hevesi</a:t>
            </a:r>
            <a:r>
              <a:rPr lang="en-US" sz="2400" dirty="0"/>
              <a:t> and others, 2016</a:t>
            </a:r>
          </a:p>
          <a:p>
            <a:pPr lvl="1"/>
            <a:r>
              <a:rPr lang="en-US" sz="2000" dirty="0"/>
              <a:t>Done with INFIL</a:t>
            </a:r>
          </a:p>
          <a:p>
            <a:pPr lvl="1"/>
            <a:r>
              <a:rPr lang="en-US" sz="2000" dirty="0"/>
              <a:t>Modeled both precipitation and mountain front recharge</a:t>
            </a:r>
          </a:p>
          <a:p>
            <a:pPr lvl="1"/>
            <a:r>
              <a:rPr lang="en-US" sz="2000" dirty="0"/>
              <a:t>Time varying recharge estimates</a:t>
            </a:r>
          </a:p>
        </p:txBody>
      </p:sp>
      <p:sp>
        <p:nvSpPr>
          <p:cNvPr id="7" name="Content Placeholder 2"/>
          <p:cNvSpPr txBox="1">
            <a:spLocks/>
          </p:cNvSpPr>
          <p:nvPr/>
        </p:nvSpPr>
        <p:spPr bwMode="auto">
          <a:xfrm>
            <a:off x="1752600" y="5917117"/>
            <a:ext cx="7466340" cy="401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FFFF99"/>
              </a:buClr>
              <a:buSzPct val="150000"/>
              <a:buChar char="·"/>
              <a:defRPr sz="2800" b="1">
                <a:solidFill>
                  <a:schemeClr val="bg1"/>
                </a:solidFill>
                <a:latin typeface="+mn-lt"/>
                <a:ea typeface="+mn-ea"/>
                <a:cs typeface="+mn-cs"/>
              </a:defRPr>
            </a:lvl1pPr>
            <a:lvl2pPr marL="742950" indent="-285750" algn="l" rtl="0" eaLnBrk="1" fontAlgn="base" hangingPunct="1">
              <a:spcBef>
                <a:spcPct val="20000"/>
              </a:spcBef>
              <a:spcAft>
                <a:spcPct val="0"/>
              </a:spcAft>
              <a:buClr>
                <a:srgbClr val="FFFF99"/>
              </a:buClr>
              <a:buSzPct val="150000"/>
              <a:buChar char="·"/>
              <a:defRPr sz="2400" b="1">
                <a:solidFill>
                  <a:schemeClr val="bg1"/>
                </a:solidFill>
                <a:latin typeface="+mn-lt"/>
                <a:ea typeface="+mn-ea"/>
              </a:defRPr>
            </a:lvl2pPr>
            <a:lvl3pPr marL="1143000" indent="-228600" algn="l" rtl="0" eaLnBrk="1" fontAlgn="base" hangingPunct="1">
              <a:spcBef>
                <a:spcPct val="20000"/>
              </a:spcBef>
              <a:spcAft>
                <a:spcPct val="0"/>
              </a:spcAft>
              <a:buClr>
                <a:srgbClr val="FFFF99"/>
              </a:buClr>
              <a:buSzPct val="150000"/>
              <a:buChar char="·"/>
              <a:defRPr sz="2000" b="1">
                <a:solidFill>
                  <a:schemeClr val="bg1"/>
                </a:solidFill>
                <a:latin typeface="+mn-lt"/>
                <a:ea typeface="+mn-ea"/>
              </a:defRPr>
            </a:lvl3pPr>
            <a:lvl4pPr marL="1600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4pPr>
            <a:lvl5pPr marL="20574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5pPr>
            <a:lvl6pPr marL="25146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6pPr>
            <a:lvl7pPr marL="29718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7pPr>
            <a:lvl8pPr marL="34290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8pPr>
            <a:lvl9pPr marL="3886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9pPr>
          </a:lstStyle>
          <a:p>
            <a:pPr marL="0" indent="0">
              <a:buNone/>
            </a:pPr>
            <a:r>
              <a:rPr lang="en-US" sz="1200" dirty="0" err="1"/>
              <a:t>Hevesi</a:t>
            </a:r>
            <a:r>
              <a:rPr lang="en-US" sz="1200" dirty="0"/>
              <a:t>, J.A., and Johnson, T.D., 2016, Estimating spatially and temporally varying recharge and runoff from precipitation and urban irrigation in the Los Angeles Basin, California: U.S. Geological Survey Scientific Investigations Report 2016–5068, 192 p., </a:t>
            </a:r>
            <a:r>
              <a:rPr lang="en-US" sz="1200" i="1" dirty="0">
                <a:hlinkClick r:id="rId3"/>
              </a:rPr>
              <a:t>http://dx.doi.org/10.3133/sir20165068</a:t>
            </a:r>
            <a:r>
              <a:rPr lang="en-US" sz="1200" dirty="0"/>
              <a:t>.</a:t>
            </a:r>
          </a:p>
          <a:p>
            <a:endParaRPr lang="en-US" sz="2000" kern="0" dirty="0"/>
          </a:p>
        </p:txBody>
      </p:sp>
      <p:pic>
        <p:nvPicPr>
          <p:cNvPr id="5" name="Picture 4"/>
          <p:cNvPicPr>
            <a:picLocks noChangeAspect="1"/>
          </p:cNvPicPr>
          <p:nvPr/>
        </p:nvPicPr>
        <p:blipFill>
          <a:blip r:embed="rId4"/>
          <a:stretch>
            <a:fillRect/>
          </a:stretch>
        </p:blipFill>
        <p:spPr>
          <a:xfrm>
            <a:off x="4899282" y="1431318"/>
            <a:ext cx="4196915" cy="4512282"/>
          </a:xfrm>
          <a:prstGeom prst="rect">
            <a:avLst/>
          </a:prstGeom>
        </p:spPr>
      </p:pic>
      <p:pic>
        <p:nvPicPr>
          <p:cNvPr id="4" name="Picture 3"/>
          <p:cNvPicPr>
            <a:picLocks noChangeAspect="1"/>
          </p:cNvPicPr>
          <p:nvPr/>
        </p:nvPicPr>
        <p:blipFill>
          <a:blip r:embed="rId5"/>
          <a:stretch>
            <a:fillRect/>
          </a:stretch>
        </p:blipFill>
        <p:spPr>
          <a:xfrm>
            <a:off x="121542" y="3684280"/>
            <a:ext cx="4724400" cy="2259320"/>
          </a:xfrm>
          <a:prstGeom prst="rect">
            <a:avLst/>
          </a:prstGeom>
        </p:spPr>
      </p:pic>
      <p:sp>
        <p:nvSpPr>
          <p:cNvPr id="9" name="TextBox 8">
            <a:extLst>
              <a:ext uri="{FF2B5EF4-FFF2-40B4-BE49-F238E27FC236}">
                <a16:creationId xmlns:a16="http://schemas.microsoft.com/office/drawing/2014/main" id="{6923738E-E72F-4447-A0D4-4A8182EF7A6C}"/>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252256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7E07-B102-45FA-9B45-63B8AAFC6BD8}"/>
              </a:ext>
            </a:extLst>
          </p:cNvPr>
          <p:cNvSpPr>
            <a:spLocks noGrp="1"/>
          </p:cNvSpPr>
          <p:nvPr>
            <p:ph type="title"/>
          </p:nvPr>
        </p:nvSpPr>
        <p:spPr>
          <a:xfrm>
            <a:off x="381000" y="54507"/>
            <a:ext cx="8305800" cy="609600"/>
          </a:xfrm>
        </p:spPr>
        <p:txBody>
          <a:bodyPr/>
          <a:lstStyle/>
          <a:p>
            <a:r>
              <a:rPr lang="en-US" sz="3200" dirty="0"/>
              <a:t>Barrier Injection Projects</a:t>
            </a:r>
          </a:p>
        </p:txBody>
      </p:sp>
      <p:sp>
        <p:nvSpPr>
          <p:cNvPr id="3" name="Content Placeholder 2">
            <a:extLst>
              <a:ext uri="{FF2B5EF4-FFF2-40B4-BE49-F238E27FC236}">
                <a16:creationId xmlns:a16="http://schemas.microsoft.com/office/drawing/2014/main" id="{5418F4BF-6846-44F2-A95F-A92C4FC160B2}"/>
              </a:ext>
            </a:extLst>
          </p:cNvPr>
          <p:cNvSpPr>
            <a:spLocks noGrp="1"/>
          </p:cNvSpPr>
          <p:nvPr>
            <p:ph idx="1"/>
          </p:nvPr>
        </p:nvSpPr>
        <p:spPr>
          <a:xfrm>
            <a:off x="225553" y="664107"/>
            <a:ext cx="5260847" cy="1673709"/>
          </a:xfrm>
        </p:spPr>
        <p:txBody>
          <a:bodyPr/>
          <a:lstStyle/>
          <a:p>
            <a:r>
              <a:rPr lang="en-US" sz="2000" dirty="0"/>
              <a:t>Injection at three barrier projects along the coast</a:t>
            </a:r>
          </a:p>
          <a:p>
            <a:pPr lvl="1"/>
            <a:r>
              <a:rPr lang="en-US" sz="1800" dirty="0"/>
              <a:t>West Coast Basin Barrier Project</a:t>
            </a:r>
          </a:p>
          <a:p>
            <a:pPr lvl="1"/>
            <a:r>
              <a:rPr lang="en-US" sz="1800" dirty="0"/>
              <a:t>Dominguez Gap Barrier Project</a:t>
            </a:r>
          </a:p>
          <a:p>
            <a:pPr lvl="1"/>
            <a:r>
              <a:rPr lang="en-US" sz="1800" dirty="0"/>
              <a:t>Alamitos Barrier Project</a:t>
            </a:r>
          </a:p>
          <a:p>
            <a:pPr lvl="1"/>
            <a:endParaRPr lang="en-US" dirty="0"/>
          </a:p>
        </p:txBody>
      </p:sp>
      <p:pic>
        <p:nvPicPr>
          <p:cNvPr id="5" name="Picture 4">
            <a:extLst>
              <a:ext uri="{FF2B5EF4-FFF2-40B4-BE49-F238E27FC236}">
                <a16:creationId xmlns:a16="http://schemas.microsoft.com/office/drawing/2014/main" id="{935A4ADB-6F02-458D-B7AE-ADEB627CE7F9}"/>
              </a:ext>
            </a:extLst>
          </p:cNvPr>
          <p:cNvPicPr>
            <a:picLocks noChangeAspect="1"/>
          </p:cNvPicPr>
          <p:nvPr/>
        </p:nvPicPr>
        <p:blipFill>
          <a:blip r:embed="rId2"/>
          <a:stretch>
            <a:fillRect/>
          </a:stretch>
        </p:blipFill>
        <p:spPr>
          <a:xfrm>
            <a:off x="5676900" y="0"/>
            <a:ext cx="3460655" cy="2959965"/>
          </a:xfrm>
          <a:prstGeom prst="rect">
            <a:avLst/>
          </a:prstGeom>
        </p:spPr>
      </p:pic>
      <p:pic>
        <p:nvPicPr>
          <p:cNvPr id="4" name="Picture 3">
            <a:extLst>
              <a:ext uri="{FF2B5EF4-FFF2-40B4-BE49-F238E27FC236}">
                <a16:creationId xmlns:a16="http://schemas.microsoft.com/office/drawing/2014/main" id="{67E9A8A1-031B-460E-88AC-CE5E142B42C7}"/>
              </a:ext>
            </a:extLst>
          </p:cNvPr>
          <p:cNvPicPr>
            <a:picLocks noChangeAspect="1"/>
          </p:cNvPicPr>
          <p:nvPr/>
        </p:nvPicPr>
        <p:blipFill>
          <a:blip r:embed="rId3"/>
          <a:stretch>
            <a:fillRect/>
          </a:stretch>
        </p:blipFill>
        <p:spPr>
          <a:xfrm>
            <a:off x="76200" y="2426684"/>
            <a:ext cx="6248400" cy="4406932"/>
          </a:xfrm>
          <a:prstGeom prst="rect">
            <a:avLst/>
          </a:prstGeom>
        </p:spPr>
      </p:pic>
      <p:sp>
        <p:nvSpPr>
          <p:cNvPr id="7" name="TextBox 6">
            <a:extLst>
              <a:ext uri="{FF2B5EF4-FFF2-40B4-BE49-F238E27FC236}">
                <a16:creationId xmlns:a16="http://schemas.microsoft.com/office/drawing/2014/main" id="{D606C60A-E087-4054-8B7D-6C5227EA99B6}"/>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058883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4D47-EDBE-49C1-AC5B-A409E3E19033}"/>
              </a:ext>
            </a:extLst>
          </p:cNvPr>
          <p:cNvSpPr>
            <a:spLocks noGrp="1"/>
          </p:cNvSpPr>
          <p:nvPr>
            <p:ph type="title"/>
          </p:nvPr>
        </p:nvSpPr>
        <p:spPr/>
        <p:txBody>
          <a:bodyPr/>
          <a:lstStyle/>
          <a:p>
            <a:r>
              <a:rPr lang="en-US" dirty="0"/>
              <a:t>Estimated Average Flow In/Out of Study Area (1971-2015)</a:t>
            </a:r>
          </a:p>
        </p:txBody>
      </p:sp>
      <p:sp>
        <p:nvSpPr>
          <p:cNvPr id="5" name="Content Placeholder 2">
            <a:extLst>
              <a:ext uri="{FF2B5EF4-FFF2-40B4-BE49-F238E27FC236}">
                <a16:creationId xmlns:a16="http://schemas.microsoft.com/office/drawing/2014/main" id="{397214C6-BE00-4911-B62E-D93931C4AD08}"/>
              </a:ext>
            </a:extLst>
          </p:cNvPr>
          <p:cNvSpPr txBox="1">
            <a:spLocks/>
          </p:cNvSpPr>
          <p:nvPr/>
        </p:nvSpPr>
        <p:spPr bwMode="auto">
          <a:xfrm>
            <a:off x="76200" y="1371600"/>
            <a:ext cx="38100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FFFF99"/>
              </a:buClr>
              <a:buSzPct val="150000"/>
              <a:buChar char="·"/>
              <a:defRPr sz="2800" b="1">
                <a:solidFill>
                  <a:schemeClr val="bg1"/>
                </a:solidFill>
                <a:latin typeface="+mn-lt"/>
                <a:ea typeface="+mn-ea"/>
                <a:cs typeface="+mn-cs"/>
              </a:defRPr>
            </a:lvl1pPr>
            <a:lvl2pPr marL="742950" indent="-285750" algn="l" rtl="0" eaLnBrk="1" fontAlgn="base" hangingPunct="1">
              <a:spcBef>
                <a:spcPct val="20000"/>
              </a:spcBef>
              <a:spcAft>
                <a:spcPct val="0"/>
              </a:spcAft>
              <a:buClr>
                <a:srgbClr val="FFFF99"/>
              </a:buClr>
              <a:buSzPct val="150000"/>
              <a:buChar char="·"/>
              <a:defRPr sz="2400" b="1">
                <a:solidFill>
                  <a:schemeClr val="bg1"/>
                </a:solidFill>
                <a:latin typeface="+mn-lt"/>
                <a:ea typeface="+mn-ea"/>
              </a:defRPr>
            </a:lvl2pPr>
            <a:lvl3pPr marL="1143000" indent="-228600" algn="l" rtl="0" eaLnBrk="1" fontAlgn="base" hangingPunct="1">
              <a:spcBef>
                <a:spcPct val="20000"/>
              </a:spcBef>
              <a:spcAft>
                <a:spcPct val="0"/>
              </a:spcAft>
              <a:buClr>
                <a:srgbClr val="FFFF99"/>
              </a:buClr>
              <a:buSzPct val="150000"/>
              <a:buChar char="·"/>
              <a:defRPr sz="2000" b="1">
                <a:solidFill>
                  <a:schemeClr val="bg1"/>
                </a:solidFill>
                <a:latin typeface="+mn-lt"/>
                <a:ea typeface="+mn-ea"/>
              </a:defRPr>
            </a:lvl3pPr>
            <a:lvl4pPr marL="1600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4pPr>
            <a:lvl5pPr marL="20574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5pPr>
            <a:lvl6pPr marL="25146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6pPr>
            <a:lvl7pPr marL="29718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7pPr>
            <a:lvl8pPr marL="34290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8pPr>
            <a:lvl9pPr marL="3886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9pPr>
          </a:lstStyle>
          <a:p>
            <a:r>
              <a:rPr lang="en-US" sz="2400" kern="0" dirty="0"/>
              <a:t>Estimates based on</a:t>
            </a:r>
          </a:p>
          <a:p>
            <a:pPr lvl="1"/>
            <a:r>
              <a:rPr lang="en-US" sz="2000" kern="0" dirty="0"/>
              <a:t>Previous groundwater model</a:t>
            </a:r>
          </a:p>
          <a:p>
            <a:pPr lvl="1"/>
            <a:r>
              <a:rPr lang="en-US" sz="2000" kern="0" dirty="0"/>
              <a:t>San Gabriel River </a:t>
            </a:r>
            <a:r>
              <a:rPr lang="en-US" sz="2000" kern="0" dirty="0" err="1"/>
              <a:t>Watermaster</a:t>
            </a:r>
            <a:r>
              <a:rPr lang="en-US" sz="2000" kern="0" dirty="0"/>
              <a:t> estimate</a:t>
            </a:r>
          </a:p>
          <a:p>
            <a:r>
              <a:rPr lang="en-US" sz="2400" kern="0" dirty="0"/>
              <a:t>Some estimates are better than others</a:t>
            </a:r>
          </a:p>
          <a:p>
            <a:pPr lvl="1"/>
            <a:r>
              <a:rPr lang="en-US" sz="2000" kern="0" dirty="0"/>
              <a:t>Orange county boundary estimate</a:t>
            </a:r>
          </a:p>
        </p:txBody>
      </p:sp>
      <p:pic>
        <p:nvPicPr>
          <p:cNvPr id="8" name="Picture 7">
            <a:extLst>
              <a:ext uri="{FF2B5EF4-FFF2-40B4-BE49-F238E27FC236}">
                <a16:creationId xmlns:a16="http://schemas.microsoft.com/office/drawing/2014/main" id="{A730D5A1-B128-4BD6-9D4C-585F828EDA53}"/>
              </a:ext>
            </a:extLst>
          </p:cNvPr>
          <p:cNvPicPr>
            <a:picLocks noChangeAspect="1"/>
          </p:cNvPicPr>
          <p:nvPr/>
        </p:nvPicPr>
        <p:blipFill>
          <a:blip r:embed="rId2"/>
          <a:stretch>
            <a:fillRect/>
          </a:stretch>
        </p:blipFill>
        <p:spPr>
          <a:xfrm>
            <a:off x="3943908" y="1463040"/>
            <a:ext cx="5154372" cy="4419600"/>
          </a:xfrm>
          <a:prstGeom prst="rect">
            <a:avLst/>
          </a:prstGeom>
        </p:spPr>
      </p:pic>
      <p:sp>
        <p:nvSpPr>
          <p:cNvPr id="7" name="TextBox 6">
            <a:extLst>
              <a:ext uri="{FF2B5EF4-FFF2-40B4-BE49-F238E27FC236}">
                <a16:creationId xmlns:a16="http://schemas.microsoft.com/office/drawing/2014/main" id="{DCDB70AC-A440-4B8B-B188-4571BE0AF213}"/>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34374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D5B5-558A-4396-A450-F785AFFD96EE}"/>
              </a:ext>
            </a:extLst>
          </p:cNvPr>
          <p:cNvSpPr>
            <a:spLocks noGrp="1"/>
          </p:cNvSpPr>
          <p:nvPr>
            <p:ph type="title"/>
          </p:nvPr>
        </p:nvSpPr>
        <p:spPr>
          <a:xfrm>
            <a:off x="362712" y="0"/>
            <a:ext cx="8305800" cy="685800"/>
          </a:xfrm>
        </p:spPr>
        <p:txBody>
          <a:bodyPr/>
          <a:lstStyle/>
          <a:p>
            <a:r>
              <a:rPr lang="en-US" sz="3200" dirty="0"/>
              <a:t>Pumping by Agency</a:t>
            </a:r>
          </a:p>
        </p:txBody>
      </p:sp>
      <p:sp>
        <p:nvSpPr>
          <p:cNvPr id="3" name="Content Placeholder 2">
            <a:extLst>
              <a:ext uri="{FF2B5EF4-FFF2-40B4-BE49-F238E27FC236}">
                <a16:creationId xmlns:a16="http://schemas.microsoft.com/office/drawing/2014/main" id="{4ECA8B58-6BA5-4BBE-AF4E-17DA66EF72B5}"/>
              </a:ext>
            </a:extLst>
          </p:cNvPr>
          <p:cNvSpPr>
            <a:spLocks noGrp="1"/>
          </p:cNvSpPr>
          <p:nvPr>
            <p:ph idx="1"/>
          </p:nvPr>
        </p:nvSpPr>
        <p:spPr>
          <a:xfrm>
            <a:off x="304800" y="762000"/>
            <a:ext cx="5181600" cy="1676400"/>
          </a:xfrm>
        </p:spPr>
        <p:txBody>
          <a:bodyPr/>
          <a:lstStyle/>
          <a:p>
            <a:r>
              <a:rPr lang="en-US" sz="2400" dirty="0"/>
              <a:t>Four different agency managing pumping in the LACP</a:t>
            </a:r>
          </a:p>
          <a:p>
            <a:pPr lvl="1"/>
            <a:r>
              <a:rPr lang="en-US" sz="2000" dirty="0"/>
              <a:t>WRD manages the majority of the LACP</a:t>
            </a:r>
          </a:p>
        </p:txBody>
      </p:sp>
      <p:pic>
        <p:nvPicPr>
          <p:cNvPr id="4" name="Picture 3">
            <a:extLst>
              <a:ext uri="{FF2B5EF4-FFF2-40B4-BE49-F238E27FC236}">
                <a16:creationId xmlns:a16="http://schemas.microsoft.com/office/drawing/2014/main" id="{B8957884-884B-4D3A-8215-64C9C504C057}"/>
              </a:ext>
            </a:extLst>
          </p:cNvPr>
          <p:cNvPicPr>
            <a:picLocks noChangeAspect="1"/>
          </p:cNvPicPr>
          <p:nvPr/>
        </p:nvPicPr>
        <p:blipFill>
          <a:blip r:embed="rId2"/>
          <a:stretch>
            <a:fillRect/>
          </a:stretch>
        </p:blipFill>
        <p:spPr>
          <a:xfrm>
            <a:off x="6445" y="2517912"/>
            <a:ext cx="7923276" cy="4340088"/>
          </a:xfrm>
          <a:prstGeom prst="rect">
            <a:avLst/>
          </a:prstGeom>
        </p:spPr>
      </p:pic>
      <p:pic>
        <p:nvPicPr>
          <p:cNvPr id="5" name="Picture 4">
            <a:extLst>
              <a:ext uri="{FF2B5EF4-FFF2-40B4-BE49-F238E27FC236}">
                <a16:creationId xmlns:a16="http://schemas.microsoft.com/office/drawing/2014/main" id="{D2F7228F-8ECB-4F31-9409-65F6DFBAB4A9}"/>
              </a:ext>
            </a:extLst>
          </p:cNvPr>
          <p:cNvPicPr>
            <a:picLocks noChangeAspect="1"/>
          </p:cNvPicPr>
          <p:nvPr/>
        </p:nvPicPr>
        <p:blipFill>
          <a:blip r:embed="rId3"/>
          <a:stretch>
            <a:fillRect/>
          </a:stretch>
        </p:blipFill>
        <p:spPr>
          <a:xfrm>
            <a:off x="5676900" y="0"/>
            <a:ext cx="3460655" cy="2959965"/>
          </a:xfrm>
          <a:prstGeom prst="rect">
            <a:avLst/>
          </a:prstGeom>
        </p:spPr>
      </p:pic>
      <p:sp>
        <p:nvSpPr>
          <p:cNvPr id="6" name="TextBox 5">
            <a:extLst>
              <a:ext uri="{FF2B5EF4-FFF2-40B4-BE49-F238E27FC236}">
                <a16:creationId xmlns:a16="http://schemas.microsoft.com/office/drawing/2014/main" id="{CE1BB96E-C6D2-4548-8C18-2D98528A9DD0}"/>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24583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267A-B4AA-4AF3-8968-18A617456B13}"/>
              </a:ext>
            </a:extLst>
          </p:cNvPr>
          <p:cNvSpPr>
            <a:spLocks noGrp="1"/>
          </p:cNvSpPr>
          <p:nvPr>
            <p:ph type="title"/>
          </p:nvPr>
        </p:nvSpPr>
        <p:spPr>
          <a:xfrm>
            <a:off x="381000" y="152400"/>
            <a:ext cx="8305800" cy="685800"/>
          </a:xfrm>
        </p:spPr>
        <p:txBody>
          <a:bodyPr/>
          <a:lstStyle/>
          <a:p>
            <a:r>
              <a:rPr lang="en-US" dirty="0"/>
              <a:t>Water Budget Through Time</a:t>
            </a:r>
          </a:p>
        </p:txBody>
      </p:sp>
      <p:sp>
        <p:nvSpPr>
          <p:cNvPr id="3" name="Content Placeholder 2">
            <a:extLst>
              <a:ext uri="{FF2B5EF4-FFF2-40B4-BE49-F238E27FC236}">
                <a16:creationId xmlns:a16="http://schemas.microsoft.com/office/drawing/2014/main" id="{5F96C624-BEE0-40CC-B38F-20176F0099DE}"/>
              </a:ext>
            </a:extLst>
          </p:cNvPr>
          <p:cNvSpPr>
            <a:spLocks noGrp="1"/>
          </p:cNvSpPr>
          <p:nvPr>
            <p:ph idx="1"/>
          </p:nvPr>
        </p:nvSpPr>
        <p:spPr>
          <a:xfrm>
            <a:off x="183108" y="990600"/>
            <a:ext cx="8701584" cy="4495800"/>
          </a:xfrm>
        </p:spPr>
        <p:txBody>
          <a:bodyPr/>
          <a:lstStyle/>
          <a:p>
            <a:r>
              <a:rPr lang="en-US" sz="2400" dirty="0"/>
              <a:t>Pumping fairly constant due to basin adjudication</a:t>
            </a:r>
          </a:p>
          <a:p>
            <a:r>
              <a:rPr lang="en-US" sz="2400" dirty="0"/>
              <a:t>Water spreading and areal recharge variable</a:t>
            </a:r>
          </a:p>
        </p:txBody>
      </p:sp>
      <p:pic>
        <p:nvPicPr>
          <p:cNvPr id="5" name="Picture 4">
            <a:extLst>
              <a:ext uri="{FF2B5EF4-FFF2-40B4-BE49-F238E27FC236}">
                <a16:creationId xmlns:a16="http://schemas.microsoft.com/office/drawing/2014/main" id="{A27BBBFE-3FBB-4ED7-BAE7-6CF52BE4ADBA}"/>
              </a:ext>
            </a:extLst>
          </p:cNvPr>
          <p:cNvPicPr>
            <a:picLocks noChangeAspect="1"/>
          </p:cNvPicPr>
          <p:nvPr/>
        </p:nvPicPr>
        <p:blipFill>
          <a:blip r:embed="rId2"/>
          <a:stretch>
            <a:fillRect/>
          </a:stretch>
        </p:blipFill>
        <p:spPr>
          <a:xfrm>
            <a:off x="873252" y="1904200"/>
            <a:ext cx="7397496" cy="4816640"/>
          </a:xfrm>
          <a:prstGeom prst="rect">
            <a:avLst/>
          </a:prstGeom>
        </p:spPr>
      </p:pic>
      <p:sp>
        <p:nvSpPr>
          <p:cNvPr id="6" name="TextBox 5">
            <a:extLst>
              <a:ext uri="{FF2B5EF4-FFF2-40B4-BE49-F238E27FC236}">
                <a16:creationId xmlns:a16="http://schemas.microsoft.com/office/drawing/2014/main" id="{5888B71E-37BB-46A1-BC47-14B51A839E62}"/>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514826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5413-1F44-4CEC-821E-6E70269E2804}"/>
              </a:ext>
            </a:extLst>
          </p:cNvPr>
          <p:cNvSpPr>
            <a:spLocks noGrp="1"/>
          </p:cNvSpPr>
          <p:nvPr>
            <p:ph type="title"/>
          </p:nvPr>
        </p:nvSpPr>
        <p:spPr>
          <a:xfrm>
            <a:off x="381000" y="228600"/>
            <a:ext cx="8305800" cy="1143000"/>
          </a:xfrm>
        </p:spPr>
        <p:txBody>
          <a:bodyPr/>
          <a:lstStyle/>
          <a:p>
            <a:r>
              <a:rPr lang="en-US" dirty="0"/>
              <a:t>Questions Water Budget Can Help Answer</a:t>
            </a:r>
            <a:br>
              <a:rPr lang="en-US" dirty="0"/>
            </a:br>
            <a:endParaRPr lang="en-US" dirty="0"/>
          </a:p>
        </p:txBody>
      </p:sp>
      <p:sp>
        <p:nvSpPr>
          <p:cNvPr id="3" name="Content Placeholder 2">
            <a:extLst>
              <a:ext uri="{FF2B5EF4-FFF2-40B4-BE49-F238E27FC236}">
                <a16:creationId xmlns:a16="http://schemas.microsoft.com/office/drawing/2014/main" id="{C15B5F7A-A819-41B6-A68E-80EE48409559}"/>
              </a:ext>
            </a:extLst>
          </p:cNvPr>
          <p:cNvSpPr>
            <a:spLocks noGrp="1"/>
          </p:cNvSpPr>
          <p:nvPr>
            <p:ph idx="1"/>
          </p:nvPr>
        </p:nvSpPr>
        <p:spPr/>
        <p:txBody>
          <a:bodyPr/>
          <a:lstStyle/>
          <a:p>
            <a:r>
              <a:rPr lang="en-US" sz="2400" dirty="0"/>
              <a:t>How to construct our groundwater model’s boundary conditions?</a:t>
            </a:r>
          </a:p>
          <a:p>
            <a:pPr lvl="1"/>
            <a:r>
              <a:rPr lang="en-US" sz="2000" dirty="0"/>
              <a:t>Where is groundwater entering and leaving the study area?  </a:t>
            </a:r>
          </a:p>
          <a:p>
            <a:pPr lvl="1"/>
            <a:r>
              <a:rPr lang="en-US" sz="2000" dirty="0"/>
              <a:t>How much water is entering and leaving?</a:t>
            </a:r>
          </a:p>
          <a:p>
            <a:r>
              <a:rPr lang="en-US" sz="2400" dirty="0"/>
              <a:t>How to model areal recharge?</a:t>
            </a:r>
          </a:p>
          <a:p>
            <a:pPr lvl="1"/>
            <a:r>
              <a:rPr lang="en-US" sz="2000" dirty="0"/>
              <a:t>How much precipitation is recharging the groundwater basin?</a:t>
            </a:r>
          </a:p>
          <a:p>
            <a:r>
              <a:rPr lang="en-US" sz="2400" dirty="0"/>
              <a:t>How to model pumping, injection, and water spreading?</a:t>
            </a:r>
          </a:p>
          <a:p>
            <a:pPr lvl="1"/>
            <a:r>
              <a:rPr lang="en-US" sz="2000" dirty="0"/>
              <a:t>How much pumping, injection, and water spreading is there?</a:t>
            </a:r>
          </a:p>
        </p:txBody>
      </p:sp>
      <p:sp>
        <p:nvSpPr>
          <p:cNvPr id="5" name="TextBox 4">
            <a:extLst>
              <a:ext uri="{FF2B5EF4-FFF2-40B4-BE49-F238E27FC236}">
                <a16:creationId xmlns:a16="http://schemas.microsoft.com/office/drawing/2014/main" id="{9F81216B-BCCA-468C-A573-0712CB419F8D}"/>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0976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2600-02B9-4C07-A2E3-792A34E708B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A1757FF-0BDB-49BE-9E9B-46A1FD933F55}"/>
              </a:ext>
            </a:extLst>
          </p:cNvPr>
          <p:cNvSpPr>
            <a:spLocks noGrp="1"/>
          </p:cNvSpPr>
          <p:nvPr>
            <p:ph idx="1"/>
          </p:nvPr>
        </p:nvSpPr>
        <p:spPr/>
        <p:txBody>
          <a:bodyPr/>
          <a:lstStyle/>
          <a:p>
            <a:r>
              <a:rPr lang="en-US" sz="2400" dirty="0"/>
              <a:t>LACP is a highly populated area with a significant reliance on groundwater</a:t>
            </a:r>
          </a:p>
          <a:p>
            <a:r>
              <a:rPr lang="en-US" sz="2400" dirty="0"/>
              <a:t>An understanding of groundwater flow is needed for management of these heavily pumped and complex groundwater basins</a:t>
            </a:r>
          </a:p>
          <a:p>
            <a:r>
              <a:rPr lang="en-US" sz="2400" dirty="0"/>
              <a:t>Hydrogeologic framework, rainfall, and conceptual models are important first steps to better understanding groundwater flow</a:t>
            </a:r>
          </a:p>
          <a:p>
            <a:r>
              <a:rPr lang="en-US" sz="2400" dirty="0"/>
              <a:t>These models were used in the construction of an updated groundwater flow model</a:t>
            </a:r>
          </a:p>
        </p:txBody>
      </p:sp>
      <p:sp>
        <p:nvSpPr>
          <p:cNvPr id="5" name="TextBox 4">
            <a:extLst>
              <a:ext uri="{FF2B5EF4-FFF2-40B4-BE49-F238E27FC236}">
                <a16:creationId xmlns:a16="http://schemas.microsoft.com/office/drawing/2014/main" id="{BCCA85E5-B6AF-4976-9DDC-0034700AFBFD}"/>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176584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495800" y="5715000"/>
            <a:ext cx="3919904" cy="1231118"/>
          </a:xfrm>
        </p:spPr>
        <p:txBody>
          <a:bodyPr>
            <a:normAutofit/>
          </a:bodyPr>
          <a:lstStyle/>
          <a:p>
            <a:r>
              <a:rPr lang="en-US" sz="4800" dirty="0"/>
              <a:t>Questions?</a:t>
            </a:r>
          </a:p>
        </p:txBody>
      </p:sp>
      <p:pic>
        <p:nvPicPr>
          <p:cNvPr id="1026" name="Picture 2" descr="http://upload.wikimedia.org/wikipedia/commons/thumb/a/ac/First_Los_Angeles_Aqueduct_Cascades%2C_Sylmar.jpg/1280px-First_Los_Angeles_Aqueduct_Cascades%2C_Sylm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0"/>
            <a:ext cx="5943600" cy="587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987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F0EADC-11C5-45AB-A29A-5206E1266EB6}"/>
              </a:ext>
            </a:extLst>
          </p:cNvPr>
          <p:cNvPicPr>
            <a:picLocks noChangeAspect="1"/>
          </p:cNvPicPr>
          <p:nvPr/>
        </p:nvPicPr>
        <p:blipFill>
          <a:blip r:embed="rId3"/>
          <a:stretch>
            <a:fillRect/>
          </a:stretch>
        </p:blipFill>
        <p:spPr>
          <a:xfrm>
            <a:off x="0" y="1312950"/>
            <a:ext cx="9144000" cy="5545050"/>
          </a:xfrm>
          <a:prstGeom prst="rect">
            <a:avLst/>
          </a:prstGeom>
        </p:spPr>
      </p:pic>
      <p:sp>
        <p:nvSpPr>
          <p:cNvPr id="2" name="Title 1"/>
          <p:cNvSpPr>
            <a:spLocks noGrp="1"/>
          </p:cNvSpPr>
          <p:nvPr>
            <p:ph type="title"/>
          </p:nvPr>
        </p:nvSpPr>
        <p:spPr>
          <a:xfrm>
            <a:off x="228600" y="0"/>
            <a:ext cx="8305800" cy="533400"/>
          </a:xfrm>
        </p:spPr>
        <p:txBody>
          <a:bodyPr/>
          <a:lstStyle/>
          <a:p>
            <a:r>
              <a:rPr lang="en-US" sz="2800" dirty="0"/>
              <a:t>Study Area</a:t>
            </a:r>
          </a:p>
        </p:txBody>
      </p:sp>
      <p:sp>
        <p:nvSpPr>
          <p:cNvPr id="3" name="Content Placeholder 2"/>
          <p:cNvSpPr>
            <a:spLocks noGrp="1"/>
          </p:cNvSpPr>
          <p:nvPr>
            <p:ph idx="1"/>
          </p:nvPr>
        </p:nvSpPr>
        <p:spPr>
          <a:xfrm>
            <a:off x="278046" y="533400"/>
            <a:ext cx="7189554" cy="628742"/>
          </a:xfrm>
        </p:spPr>
        <p:txBody>
          <a:bodyPr/>
          <a:lstStyle/>
          <a:p>
            <a:r>
              <a:rPr lang="en-US" sz="2000" dirty="0"/>
              <a:t>Central, West Coast, Santa Monica, Hollywood basins, and part of Orange County basin</a:t>
            </a:r>
          </a:p>
          <a:p>
            <a:endParaRPr lang="en-US" dirty="0"/>
          </a:p>
        </p:txBody>
      </p:sp>
      <p:sp>
        <p:nvSpPr>
          <p:cNvPr id="6" name="TextBox 5">
            <a:extLst>
              <a:ext uri="{FF2B5EF4-FFF2-40B4-BE49-F238E27FC236}">
                <a16:creationId xmlns:a16="http://schemas.microsoft.com/office/drawing/2014/main" id="{7E88927F-47F9-47B7-8779-A15F89F2B66B}"/>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pic>
        <p:nvPicPr>
          <p:cNvPr id="8" name="Picture 7">
            <a:extLst>
              <a:ext uri="{FF2B5EF4-FFF2-40B4-BE49-F238E27FC236}">
                <a16:creationId xmlns:a16="http://schemas.microsoft.com/office/drawing/2014/main" id="{C2937139-0D9A-4A40-ACD9-A58078730E17}"/>
              </a:ext>
            </a:extLst>
          </p:cNvPr>
          <p:cNvPicPr>
            <a:picLocks noChangeAspect="1"/>
          </p:cNvPicPr>
          <p:nvPr/>
        </p:nvPicPr>
        <p:blipFill>
          <a:blip r:embed="rId4"/>
          <a:stretch>
            <a:fillRect/>
          </a:stretch>
        </p:blipFill>
        <p:spPr>
          <a:xfrm>
            <a:off x="7869108" y="3048"/>
            <a:ext cx="1265748" cy="1309902"/>
          </a:xfrm>
          <a:prstGeom prst="rect">
            <a:avLst/>
          </a:prstGeom>
        </p:spPr>
      </p:pic>
    </p:spTree>
    <p:extLst>
      <p:ext uri="{BB962C8B-B14F-4D97-AF65-F5344CB8AC3E}">
        <p14:creationId xmlns:p14="http://schemas.microsoft.com/office/powerpoint/2010/main" val="3341885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FA5D-B59B-4F05-A4A8-C42864FF8316}"/>
              </a:ext>
            </a:extLst>
          </p:cNvPr>
          <p:cNvSpPr>
            <a:spLocks noGrp="1"/>
          </p:cNvSpPr>
          <p:nvPr>
            <p:ph type="title"/>
          </p:nvPr>
        </p:nvSpPr>
        <p:spPr>
          <a:xfrm>
            <a:off x="353568" y="0"/>
            <a:ext cx="8305800" cy="685800"/>
          </a:xfrm>
        </p:spPr>
        <p:txBody>
          <a:bodyPr/>
          <a:lstStyle/>
          <a:p>
            <a:r>
              <a:rPr lang="en-US" sz="2400" dirty="0"/>
              <a:t>Groundwater History</a:t>
            </a:r>
          </a:p>
        </p:txBody>
      </p:sp>
      <p:sp>
        <p:nvSpPr>
          <p:cNvPr id="3" name="Content Placeholder 2">
            <a:extLst>
              <a:ext uri="{FF2B5EF4-FFF2-40B4-BE49-F238E27FC236}">
                <a16:creationId xmlns:a16="http://schemas.microsoft.com/office/drawing/2014/main" id="{511F7778-B02D-4942-A116-45EBA15DDB7C}"/>
              </a:ext>
            </a:extLst>
          </p:cNvPr>
          <p:cNvSpPr>
            <a:spLocks noGrp="1"/>
          </p:cNvSpPr>
          <p:nvPr>
            <p:ph idx="1"/>
          </p:nvPr>
        </p:nvSpPr>
        <p:spPr>
          <a:xfrm>
            <a:off x="409562" y="609600"/>
            <a:ext cx="3705238" cy="4419600"/>
          </a:xfrm>
        </p:spPr>
        <p:txBody>
          <a:bodyPr/>
          <a:lstStyle/>
          <a:p>
            <a:r>
              <a:rPr lang="en-US" sz="1800" dirty="0"/>
              <a:t>Heavy pumping from 1940’s through 1960’s</a:t>
            </a:r>
          </a:p>
          <a:p>
            <a:r>
              <a:rPr lang="en-US" sz="1800" dirty="0"/>
              <a:t>Large groundwater declines</a:t>
            </a:r>
          </a:p>
          <a:p>
            <a:r>
              <a:rPr lang="en-US" sz="1800" dirty="0"/>
              <a:t>Water supply wells abandoned along coast in early 1950’s due to seawater intrusion</a:t>
            </a:r>
          </a:p>
          <a:p>
            <a:r>
              <a:rPr lang="en-US" sz="1800" dirty="0"/>
              <a:t>Water Replenishment District of Southern California (WRD) formed in 1959 to protect groundwater resources in Central and West Coast basins</a:t>
            </a:r>
          </a:p>
        </p:txBody>
      </p:sp>
      <p:pic>
        <p:nvPicPr>
          <p:cNvPr id="4" name="Picture 3">
            <a:extLst>
              <a:ext uri="{FF2B5EF4-FFF2-40B4-BE49-F238E27FC236}">
                <a16:creationId xmlns:a16="http://schemas.microsoft.com/office/drawing/2014/main" id="{2CF68184-97DD-4154-9883-1F4D1BD393C4}"/>
              </a:ext>
            </a:extLst>
          </p:cNvPr>
          <p:cNvPicPr>
            <a:picLocks noChangeAspect="1"/>
          </p:cNvPicPr>
          <p:nvPr/>
        </p:nvPicPr>
        <p:blipFill>
          <a:blip r:embed="rId2"/>
          <a:stretch>
            <a:fillRect/>
          </a:stretch>
        </p:blipFill>
        <p:spPr>
          <a:xfrm>
            <a:off x="6166066" y="4590653"/>
            <a:ext cx="2880868" cy="2232094"/>
          </a:xfrm>
          <a:prstGeom prst="rect">
            <a:avLst/>
          </a:prstGeom>
        </p:spPr>
      </p:pic>
      <p:pic>
        <p:nvPicPr>
          <p:cNvPr id="5" name="Picture 4">
            <a:extLst>
              <a:ext uri="{FF2B5EF4-FFF2-40B4-BE49-F238E27FC236}">
                <a16:creationId xmlns:a16="http://schemas.microsoft.com/office/drawing/2014/main" id="{BE0D8770-4A41-42C9-AD1C-E30026133252}"/>
              </a:ext>
            </a:extLst>
          </p:cNvPr>
          <p:cNvPicPr>
            <a:picLocks noChangeAspect="1"/>
          </p:cNvPicPr>
          <p:nvPr/>
        </p:nvPicPr>
        <p:blipFill>
          <a:blip r:embed="rId3"/>
          <a:stretch>
            <a:fillRect/>
          </a:stretch>
        </p:blipFill>
        <p:spPr>
          <a:xfrm>
            <a:off x="131444" y="4552073"/>
            <a:ext cx="2880868" cy="2259656"/>
          </a:xfrm>
          <a:prstGeom prst="rect">
            <a:avLst/>
          </a:prstGeom>
        </p:spPr>
      </p:pic>
      <p:pic>
        <p:nvPicPr>
          <p:cNvPr id="6" name="Picture 5">
            <a:extLst>
              <a:ext uri="{FF2B5EF4-FFF2-40B4-BE49-F238E27FC236}">
                <a16:creationId xmlns:a16="http://schemas.microsoft.com/office/drawing/2014/main" id="{D222023E-A23A-49A8-9F8B-0D90DAFC50E1}"/>
              </a:ext>
            </a:extLst>
          </p:cNvPr>
          <p:cNvPicPr>
            <a:picLocks noChangeAspect="1"/>
          </p:cNvPicPr>
          <p:nvPr/>
        </p:nvPicPr>
        <p:blipFill>
          <a:blip r:embed="rId4"/>
          <a:stretch>
            <a:fillRect/>
          </a:stretch>
        </p:blipFill>
        <p:spPr>
          <a:xfrm>
            <a:off x="3140073" y="4565095"/>
            <a:ext cx="2898231" cy="2257652"/>
          </a:xfrm>
          <a:prstGeom prst="rect">
            <a:avLst/>
          </a:prstGeom>
        </p:spPr>
      </p:pic>
      <p:pic>
        <p:nvPicPr>
          <p:cNvPr id="7" name="Picture 6">
            <a:extLst>
              <a:ext uri="{FF2B5EF4-FFF2-40B4-BE49-F238E27FC236}">
                <a16:creationId xmlns:a16="http://schemas.microsoft.com/office/drawing/2014/main" id="{F01917E9-B657-4108-895B-DBB7003DBAF2}"/>
              </a:ext>
            </a:extLst>
          </p:cNvPr>
          <p:cNvPicPr>
            <a:picLocks noChangeAspect="1"/>
          </p:cNvPicPr>
          <p:nvPr/>
        </p:nvPicPr>
        <p:blipFill>
          <a:blip r:embed="rId5"/>
          <a:stretch>
            <a:fillRect/>
          </a:stretch>
        </p:blipFill>
        <p:spPr>
          <a:xfrm>
            <a:off x="4114800" y="217794"/>
            <a:ext cx="4932133" cy="4284871"/>
          </a:xfrm>
          <a:prstGeom prst="rect">
            <a:avLst/>
          </a:prstGeom>
        </p:spPr>
      </p:pic>
      <p:cxnSp>
        <p:nvCxnSpPr>
          <p:cNvPr id="9" name="Straight Connector 8">
            <a:extLst>
              <a:ext uri="{FF2B5EF4-FFF2-40B4-BE49-F238E27FC236}">
                <a16:creationId xmlns:a16="http://schemas.microsoft.com/office/drawing/2014/main" id="{B5D2687C-E7E7-4D5B-9E63-DAB6B57C6A91}"/>
              </a:ext>
            </a:extLst>
          </p:cNvPr>
          <p:cNvCxnSpPr>
            <a:cxnSpLocks/>
          </p:cNvCxnSpPr>
          <p:nvPr/>
        </p:nvCxnSpPr>
        <p:spPr bwMode="auto">
          <a:xfrm flipH="1" flipV="1">
            <a:off x="6580866" y="1371600"/>
            <a:ext cx="1724934" cy="321905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Connector 11">
            <a:extLst>
              <a:ext uri="{FF2B5EF4-FFF2-40B4-BE49-F238E27FC236}">
                <a16:creationId xmlns:a16="http://schemas.microsoft.com/office/drawing/2014/main" id="{C9BDE85E-0DBD-44FB-9716-EC8394A3094B}"/>
              </a:ext>
            </a:extLst>
          </p:cNvPr>
          <p:cNvCxnSpPr>
            <a:cxnSpLocks/>
          </p:cNvCxnSpPr>
          <p:nvPr/>
        </p:nvCxnSpPr>
        <p:spPr bwMode="auto">
          <a:xfrm flipH="1">
            <a:off x="2597511" y="2360229"/>
            <a:ext cx="3829723" cy="236023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FF866807-231C-48B5-89CB-1B8B00A34095}"/>
              </a:ext>
            </a:extLst>
          </p:cNvPr>
          <p:cNvCxnSpPr/>
          <p:nvPr/>
        </p:nvCxnSpPr>
        <p:spPr bwMode="auto">
          <a:xfrm flipV="1">
            <a:off x="5562600" y="2895600"/>
            <a:ext cx="1018266" cy="169505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a:extLst>
              <a:ext uri="{FF2B5EF4-FFF2-40B4-BE49-F238E27FC236}">
                <a16:creationId xmlns:a16="http://schemas.microsoft.com/office/drawing/2014/main" id="{370C7729-310B-4F60-9AA3-385AE4441E6E}"/>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763011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1"/>
            <a:ext cx="5638800" cy="609600"/>
          </a:xfrm>
        </p:spPr>
        <p:txBody>
          <a:bodyPr/>
          <a:lstStyle/>
          <a:p>
            <a:r>
              <a:rPr lang="en-US" sz="2800" dirty="0"/>
              <a:t>Groundwater Management</a:t>
            </a:r>
          </a:p>
        </p:txBody>
      </p:sp>
      <p:sp>
        <p:nvSpPr>
          <p:cNvPr id="3" name="Content Placeholder 2"/>
          <p:cNvSpPr>
            <a:spLocks noGrp="1"/>
          </p:cNvSpPr>
          <p:nvPr>
            <p:ph idx="1"/>
          </p:nvPr>
        </p:nvSpPr>
        <p:spPr>
          <a:xfrm>
            <a:off x="146304" y="685801"/>
            <a:ext cx="3733800" cy="4973049"/>
          </a:xfrm>
        </p:spPr>
        <p:txBody>
          <a:bodyPr/>
          <a:lstStyle/>
          <a:p>
            <a:r>
              <a:rPr lang="en-US" sz="2000" dirty="0"/>
              <a:t>Basin management</a:t>
            </a:r>
          </a:p>
          <a:p>
            <a:pPr lvl="1"/>
            <a:r>
              <a:rPr lang="en-US" sz="1600" dirty="0"/>
              <a:t>Basin adjudicated, groundwater pumping limited</a:t>
            </a:r>
            <a:endParaRPr lang="en-US" sz="1200" dirty="0"/>
          </a:p>
          <a:p>
            <a:pPr lvl="1"/>
            <a:r>
              <a:rPr lang="en-US" sz="1600" dirty="0"/>
              <a:t>Central Basin replenished using spreading ponds along the Rio Hondo and San Gabriel River</a:t>
            </a:r>
          </a:p>
          <a:p>
            <a:pPr lvl="1"/>
            <a:r>
              <a:rPr lang="en-US" sz="1600" dirty="0"/>
              <a:t>Barrier injection wells near the coast prevent seawater intrusion</a:t>
            </a:r>
          </a:p>
          <a:p>
            <a:r>
              <a:rPr lang="en-US" sz="2000" dirty="0"/>
              <a:t>Importance of Groundwater in the LACP</a:t>
            </a:r>
          </a:p>
          <a:p>
            <a:pPr lvl="1"/>
            <a:r>
              <a:rPr lang="en-US" sz="1600" dirty="0"/>
              <a:t>Approximated 5.4 million people living on LACP</a:t>
            </a:r>
          </a:p>
          <a:p>
            <a:pPr lvl="1"/>
            <a:r>
              <a:rPr lang="en-US" sz="1600" dirty="0"/>
              <a:t>40 percent of water demand is met by groundwater in central and west coast basins</a:t>
            </a:r>
          </a:p>
          <a:p>
            <a:endParaRPr lang="en-US" sz="2000" dirty="0"/>
          </a:p>
          <a:p>
            <a:pPr lvl="1"/>
            <a:endParaRPr lang="en-US" sz="1600" dirty="0"/>
          </a:p>
          <a:p>
            <a:pPr lvl="1"/>
            <a:endParaRPr lang="en-US" sz="1600" dirty="0"/>
          </a:p>
        </p:txBody>
      </p:sp>
      <p:pic>
        <p:nvPicPr>
          <p:cNvPr id="6" name="Picture 5" descr="Screen Shot 2015-05-14 at 4.19.25 PM.png">
            <a:extLst>
              <a:ext uri="{FF2B5EF4-FFF2-40B4-BE49-F238E27FC236}">
                <a16:creationId xmlns:a16="http://schemas.microsoft.com/office/drawing/2014/main" id="{F8BC5B2C-B8ED-4B54-8D4D-AE45F8735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913" y="2894693"/>
            <a:ext cx="5137551" cy="3810000"/>
          </a:xfrm>
          <a:prstGeom prst="rect">
            <a:avLst/>
          </a:prstGeom>
        </p:spPr>
      </p:pic>
      <p:sp>
        <p:nvSpPr>
          <p:cNvPr id="8" name="TextBox 7">
            <a:extLst>
              <a:ext uri="{FF2B5EF4-FFF2-40B4-BE49-F238E27FC236}">
                <a16:creationId xmlns:a16="http://schemas.microsoft.com/office/drawing/2014/main" id="{B8BD0A67-471B-47CD-AA88-00D1C0A8F027}"/>
              </a:ext>
            </a:extLst>
          </p:cNvPr>
          <p:cNvSpPr txBox="1"/>
          <p:nvPr/>
        </p:nvSpPr>
        <p:spPr>
          <a:xfrm>
            <a:off x="6178685" y="5996807"/>
            <a:ext cx="2971800" cy="707886"/>
          </a:xfrm>
          <a:prstGeom prst="rect">
            <a:avLst/>
          </a:prstGeom>
          <a:noFill/>
        </p:spPr>
        <p:txBody>
          <a:bodyPr wrap="square" rtlCol="0">
            <a:spAutoFit/>
          </a:bodyPr>
          <a:lstStyle/>
          <a:p>
            <a:r>
              <a:rPr lang="en-US" b="1" dirty="0">
                <a:solidFill>
                  <a:schemeClr val="bg1"/>
                </a:solidFill>
              </a:rPr>
              <a:t>Preliminary</a:t>
            </a:r>
          </a:p>
        </p:txBody>
      </p:sp>
      <p:pic>
        <p:nvPicPr>
          <p:cNvPr id="10" name="Picture 9">
            <a:extLst>
              <a:ext uri="{FF2B5EF4-FFF2-40B4-BE49-F238E27FC236}">
                <a16:creationId xmlns:a16="http://schemas.microsoft.com/office/drawing/2014/main" id="{A791CAE0-2EDD-465F-A235-ACC5DC974ADA}"/>
              </a:ext>
            </a:extLst>
          </p:cNvPr>
          <p:cNvPicPr>
            <a:picLocks noChangeAspect="1"/>
          </p:cNvPicPr>
          <p:nvPr/>
        </p:nvPicPr>
        <p:blipFill>
          <a:blip r:embed="rId4"/>
          <a:stretch>
            <a:fillRect/>
          </a:stretch>
        </p:blipFill>
        <p:spPr>
          <a:xfrm>
            <a:off x="5970773" y="87550"/>
            <a:ext cx="3076469" cy="2625419"/>
          </a:xfrm>
          <a:prstGeom prst="rect">
            <a:avLst/>
          </a:prstGeom>
        </p:spPr>
      </p:pic>
    </p:spTree>
    <p:extLst>
      <p:ext uri="{BB962C8B-B14F-4D97-AF65-F5344CB8AC3E}">
        <p14:creationId xmlns:p14="http://schemas.microsoft.com/office/powerpoint/2010/main" val="159548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470E1-6674-45BC-A291-76EF2FA7E095}"/>
              </a:ext>
            </a:extLst>
          </p:cNvPr>
          <p:cNvSpPr>
            <a:spLocks noGrp="1"/>
          </p:cNvSpPr>
          <p:nvPr>
            <p:ph type="title"/>
          </p:nvPr>
        </p:nvSpPr>
        <p:spPr>
          <a:xfrm>
            <a:off x="228600" y="-76200"/>
            <a:ext cx="8305800" cy="1143000"/>
          </a:xfrm>
        </p:spPr>
        <p:txBody>
          <a:bodyPr/>
          <a:lstStyle/>
          <a:p>
            <a:r>
              <a:rPr lang="en-US" dirty="0"/>
              <a:t>Pumping/Injection</a:t>
            </a:r>
          </a:p>
        </p:txBody>
      </p:sp>
      <p:pic>
        <p:nvPicPr>
          <p:cNvPr id="4" name="Content Placeholder 3">
            <a:extLst>
              <a:ext uri="{FF2B5EF4-FFF2-40B4-BE49-F238E27FC236}">
                <a16:creationId xmlns:a16="http://schemas.microsoft.com/office/drawing/2014/main" id="{9243450B-8B29-462A-8AE0-5D6507A1FEC7}"/>
              </a:ext>
            </a:extLst>
          </p:cNvPr>
          <p:cNvPicPr>
            <a:picLocks noGrp="1" noChangeAspect="1"/>
          </p:cNvPicPr>
          <p:nvPr>
            <p:ph idx="1"/>
          </p:nvPr>
        </p:nvPicPr>
        <p:blipFill>
          <a:blip r:embed="rId2"/>
          <a:stretch>
            <a:fillRect/>
          </a:stretch>
        </p:blipFill>
        <p:spPr>
          <a:xfrm>
            <a:off x="3473960" y="1066800"/>
            <a:ext cx="5634825" cy="5783580"/>
          </a:xfrm>
          <a:prstGeom prst="rect">
            <a:avLst/>
          </a:prstGeom>
        </p:spPr>
      </p:pic>
      <p:sp>
        <p:nvSpPr>
          <p:cNvPr id="5" name="Content Placeholder 2">
            <a:extLst>
              <a:ext uri="{FF2B5EF4-FFF2-40B4-BE49-F238E27FC236}">
                <a16:creationId xmlns:a16="http://schemas.microsoft.com/office/drawing/2014/main" id="{8704183B-B506-4A2F-8571-39677F4CA244}"/>
              </a:ext>
            </a:extLst>
          </p:cNvPr>
          <p:cNvSpPr txBox="1">
            <a:spLocks/>
          </p:cNvSpPr>
          <p:nvPr/>
        </p:nvSpPr>
        <p:spPr bwMode="auto">
          <a:xfrm>
            <a:off x="76200" y="1371600"/>
            <a:ext cx="339776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marL="342900" indent="-342900" algn="l" rtl="0" eaLnBrk="1" fontAlgn="base" hangingPunct="1">
              <a:spcBef>
                <a:spcPct val="20000"/>
              </a:spcBef>
              <a:spcAft>
                <a:spcPct val="0"/>
              </a:spcAft>
              <a:buClr>
                <a:srgbClr val="FFFF99"/>
              </a:buClr>
              <a:buSzPct val="150000"/>
              <a:buChar char="·"/>
              <a:defRPr sz="2800" b="1">
                <a:solidFill>
                  <a:schemeClr val="bg1"/>
                </a:solidFill>
                <a:latin typeface="+mn-lt"/>
                <a:ea typeface="+mn-ea"/>
                <a:cs typeface="+mn-cs"/>
              </a:defRPr>
            </a:lvl1pPr>
            <a:lvl2pPr marL="742950" indent="-285750" algn="l" rtl="0" eaLnBrk="1" fontAlgn="base" hangingPunct="1">
              <a:spcBef>
                <a:spcPct val="20000"/>
              </a:spcBef>
              <a:spcAft>
                <a:spcPct val="0"/>
              </a:spcAft>
              <a:buClr>
                <a:srgbClr val="FFFF99"/>
              </a:buClr>
              <a:buSzPct val="150000"/>
              <a:buChar char="·"/>
              <a:defRPr sz="2400" b="1">
                <a:solidFill>
                  <a:schemeClr val="bg1"/>
                </a:solidFill>
                <a:latin typeface="+mn-lt"/>
                <a:ea typeface="+mn-ea"/>
              </a:defRPr>
            </a:lvl2pPr>
            <a:lvl3pPr marL="1143000" indent="-228600" algn="l" rtl="0" eaLnBrk="1" fontAlgn="base" hangingPunct="1">
              <a:spcBef>
                <a:spcPct val="20000"/>
              </a:spcBef>
              <a:spcAft>
                <a:spcPct val="0"/>
              </a:spcAft>
              <a:buClr>
                <a:srgbClr val="FFFF99"/>
              </a:buClr>
              <a:buSzPct val="150000"/>
              <a:buChar char="·"/>
              <a:defRPr sz="2000" b="1">
                <a:solidFill>
                  <a:schemeClr val="bg1"/>
                </a:solidFill>
                <a:latin typeface="+mn-lt"/>
                <a:ea typeface="+mn-ea"/>
              </a:defRPr>
            </a:lvl3pPr>
            <a:lvl4pPr marL="1600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4pPr>
            <a:lvl5pPr marL="20574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5pPr>
            <a:lvl6pPr marL="25146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6pPr>
            <a:lvl7pPr marL="29718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7pPr>
            <a:lvl8pPr marL="34290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8pPr>
            <a:lvl9pPr marL="3886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9pPr>
          </a:lstStyle>
          <a:p>
            <a:r>
              <a:rPr lang="en-US" sz="2400" kern="0" dirty="0"/>
              <a:t>Most pumping occurs in Central, Orange County, and West Coast Basins</a:t>
            </a:r>
          </a:p>
          <a:p>
            <a:r>
              <a:rPr lang="en-US" sz="2400" kern="0" dirty="0"/>
              <a:t>Injection occurs along the West Coast Basin, Dominguez Gap, and Los Alamitos barrier projects</a:t>
            </a:r>
          </a:p>
          <a:p>
            <a:endParaRPr lang="en-US" sz="2400" kern="0" dirty="0"/>
          </a:p>
          <a:p>
            <a:endParaRPr lang="en-US" sz="2400" kern="0" dirty="0"/>
          </a:p>
          <a:p>
            <a:endParaRPr lang="en-US" sz="1600" kern="0" dirty="0"/>
          </a:p>
        </p:txBody>
      </p:sp>
      <p:sp>
        <p:nvSpPr>
          <p:cNvPr id="7" name="TextBox 6">
            <a:extLst>
              <a:ext uri="{FF2B5EF4-FFF2-40B4-BE49-F238E27FC236}">
                <a16:creationId xmlns:a16="http://schemas.microsoft.com/office/drawing/2014/main" id="{B073CDE1-95C2-432B-ADE8-2EE2DABA9ADC}"/>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165636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7577-2CA1-410F-B2F6-F759F1A17C77}"/>
              </a:ext>
            </a:extLst>
          </p:cNvPr>
          <p:cNvSpPr>
            <a:spLocks noGrp="1"/>
          </p:cNvSpPr>
          <p:nvPr>
            <p:ph type="title"/>
          </p:nvPr>
        </p:nvSpPr>
        <p:spPr>
          <a:xfrm>
            <a:off x="381000" y="152400"/>
            <a:ext cx="8305800" cy="990600"/>
          </a:xfrm>
        </p:spPr>
        <p:txBody>
          <a:bodyPr/>
          <a:lstStyle/>
          <a:p>
            <a:r>
              <a:rPr lang="en-US" dirty="0"/>
              <a:t>Study Purpose and Scope</a:t>
            </a:r>
          </a:p>
        </p:txBody>
      </p:sp>
      <p:sp>
        <p:nvSpPr>
          <p:cNvPr id="3" name="Content Placeholder 2">
            <a:extLst>
              <a:ext uri="{FF2B5EF4-FFF2-40B4-BE49-F238E27FC236}">
                <a16:creationId xmlns:a16="http://schemas.microsoft.com/office/drawing/2014/main" id="{9AF30CC8-75FC-433A-A612-56449B1B2BE3}"/>
              </a:ext>
            </a:extLst>
          </p:cNvPr>
          <p:cNvSpPr>
            <a:spLocks noGrp="1"/>
          </p:cNvSpPr>
          <p:nvPr>
            <p:ph idx="1"/>
          </p:nvPr>
        </p:nvSpPr>
        <p:spPr>
          <a:xfrm>
            <a:off x="381000" y="1181100"/>
            <a:ext cx="8305800" cy="4495800"/>
          </a:xfrm>
        </p:spPr>
        <p:txBody>
          <a:bodyPr/>
          <a:lstStyle/>
          <a:p>
            <a:r>
              <a:rPr lang="en-US" dirty="0"/>
              <a:t>Purpose</a:t>
            </a:r>
          </a:p>
          <a:p>
            <a:pPr lvl="1"/>
            <a:r>
              <a:rPr lang="en-US" dirty="0"/>
              <a:t>Provide increased scientific understanding of the hydrogeologic system of the Central and West Coast Basins that can be utilized to improve groundwater management</a:t>
            </a:r>
          </a:p>
          <a:p>
            <a:r>
              <a:rPr lang="en-US" dirty="0"/>
              <a:t>Scope</a:t>
            </a:r>
          </a:p>
          <a:p>
            <a:pPr lvl="1"/>
            <a:r>
              <a:rPr lang="en-US" u="sng" dirty="0"/>
              <a:t>Hydrogeologic framework model</a:t>
            </a:r>
          </a:p>
          <a:p>
            <a:pPr lvl="1"/>
            <a:r>
              <a:rPr lang="en-US" u="sng" dirty="0"/>
              <a:t>Rainfall-runoff-infiltration model</a:t>
            </a:r>
          </a:p>
          <a:p>
            <a:pPr lvl="1"/>
            <a:r>
              <a:rPr lang="en-US" u="sng" dirty="0"/>
              <a:t>Conceptual model and water budget</a:t>
            </a:r>
          </a:p>
          <a:p>
            <a:pPr lvl="1"/>
            <a:r>
              <a:rPr lang="en-US" dirty="0"/>
              <a:t>Regional three-dimensional groundwater-flow model</a:t>
            </a:r>
          </a:p>
          <a:p>
            <a:pPr lvl="1"/>
            <a:endParaRPr lang="en-US" dirty="0"/>
          </a:p>
        </p:txBody>
      </p:sp>
      <p:sp>
        <p:nvSpPr>
          <p:cNvPr id="5" name="TextBox 4">
            <a:extLst>
              <a:ext uri="{FF2B5EF4-FFF2-40B4-BE49-F238E27FC236}">
                <a16:creationId xmlns:a16="http://schemas.microsoft.com/office/drawing/2014/main" id="{9617CF35-B906-4740-AA5B-A527BECB87EE}"/>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98080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E103-5CCF-48BC-993E-6BFD7943B485}"/>
              </a:ext>
            </a:extLst>
          </p:cNvPr>
          <p:cNvSpPr>
            <a:spLocks noGrp="1"/>
          </p:cNvSpPr>
          <p:nvPr>
            <p:ph type="title"/>
          </p:nvPr>
        </p:nvSpPr>
        <p:spPr>
          <a:xfrm>
            <a:off x="116840" y="0"/>
            <a:ext cx="8925560" cy="613569"/>
          </a:xfrm>
        </p:spPr>
        <p:txBody>
          <a:bodyPr/>
          <a:lstStyle/>
          <a:p>
            <a:r>
              <a:rPr lang="en-US" sz="2800" dirty="0"/>
              <a:t>Previous Lithostratigraphic Framework Model</a:t>
            </a:r>
          </a:p>
        </p:txBody>
      </p:sp>
      <p:sp>
        <p:nvSpPr>
          <p:cNvPr id="3" name="Content Placeholder 2">
            <a:extLst>
              <a:ext uri="{FF2B5EF4-FFF2-40B4-BE49-F238E27FC236}">
                <a16:creationId xmlns:a16="http://schemas.microsoft.com/office/drawing/2014/main" id="{A7A15FE1-D6D0-4D5D-B342-5907F74F5306}"/>
              </a:ext>
            </a:extLst>
          </p:cNvPr>
          <p:cNvSpPr>
            <a:spLocks noGrp="1"/>
          </p:cNvSpPr>
          <p:nvPr>
            <p:ph idx="1"/>
          </p:nvPr>
        </p:nvSpPr>
        <p:spPr>
          <a:xfrm>
            <a:off x="363220" y="914400"/>
            <a:ext cx="5181600" cy="4495800"/>
          </a:xfrm>
        </p:spPr>
        <p:txBody>
          <a:bodyPr/>
          <a:lstStyle/>
          <a:p>
            <a:r>
              <a:rPr lang="en-US" sz="2400" dirty="0"/>
              <a:t>Previous model defined aquifers by their lithology</a:t>
            </a:r>
          </a:p>
          <a:p>
            <a:pPr lvl="1"/>
            <a:r>
              <a:rPr lang="en-US" sz="2000" dirty="0"/>
              <a:t>Aquifers were generally areas with higher concentrations of gravel and sand</a:t>
            </a:r>
          </a:p>
          <a:p>
            <a:r>
              <a:rPr lang="en-US" sz="2400" dirty="0"/>
              <a:t>Lithostratigraphic unit</a:t>
            </a:r>
          </a:p>
          <a:p>
            <a:pPr lvl="1"/>
            <a:r>
              <a:rPr lang="en-US" sz="2000" dirty="0"/>
              <a:t>A body of rocks or alluvium that is defined and recognized on the basis of its lithologic properties (ex. grain size)</a:t>
            </a:r>
          </a:p>
          <a:p>
            <a:pPr lvl="1"/>
            <a:r>
              <a:rPr lang="en-US" sz="2000" dirty="0"/>
              <a:t>Units may or may not have been deposited at the same time across their spatial extent</a:t>
            </a:r>
          </a:p>
          <a:p>
            <a:endParaRPr lang="en-US" sz="2400" dirty="0"/>
          </a:p>
        </p:txBody>
      </p:sp>
      <p:pic>
        <p:nvPicPr>
          <p:cNvPr id="4" name="Picture 2">
            <a:extLst>
              <a:ext uri="{FF2B5EF4-FFF2-40B4-BE49-F238E27FC236}">
                <a16:creationId xmlns:a16="http://schemas.microsoft.com/office/drawing/2014/main" id="{FE0A6D88-7537-4551-82DB-6818068A3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762000"/>
            <a:ext cx="3251200" cy="601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5">
            <a:extLst>
              <a:ext uri="{FF2B5EF4-FFF2-40B4-BE49-F238E27FC236}">
                <a16:creationId xmlns:a16="http://schemas.microsoft.com/office/drawing/2014/main" id="{DD18248F-6B62-466C-87B0-A68C78949DF7}"/>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245618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ACE4-A169-4D86-8064-20FCC670D8DF}"/>
              </a:ext>
            </a:extLst>
          </p:cNvPr>
          <p:cNvSpPr>
            <a:spLocks noGrp="1"/>
          </p:cNvSpPr>
          <p:nvPr>
            <p:ph type="title"/>
          </p:nvPr>
        </p:nvSpPr>
        <p:spPr>
          <a:xfrm>
            <a:off x="419100" y="68580"/>
            <a:ext cx="8305800" cy="1143000"/>
          </a:xfrm>
        </p:spPr>
        <p:txBody>
          <a:bodyPr/>
          <a:lstStyle/>
          <a:p>
            <a:r>
              <a:rPr lang="en-US" sz="2800" dirty="0"/>
              <a:t>New Chronostratigraphic Framework Model</a:t>
            </a:r>
          </a:p>
        </p:txBody>
      </p:sp>
      <p:sp>
        <p:nvSpPr>
          <p:cNvPr id="3" name="Content Placeholder 2">
            <a:extLst>
              <a:ext uri="{FF2B5EF4-FFF2-40B4-BE49-F238E27FC236}">
                <a16:creationId xmlns:a16="http://schemas.microsoft.com/office/drawing/2014/main" id="{AE8E3D23-5E4D-4E28-AEC8-E6392D22849E}"/>
              </a:ext>
            </a:extLst>
          </p:cNvPr>
          <p:cNvSpPr>
            <a:spLocks noGrp="1"/>
          </p:cNvSpPr>
          <p:nvPr>
            <p:ph idx="1"/>
          </p:nvPr>
        </p:nvSpPr>
        <p:spPr>
          <a:xfrm>
            <a:off x="108301" y="1371600"/>
            <a:ext cx="3200400" cy="4495800"/>
          </a:xfrm>
        </p:spPr>
        <p:txBody>
          <a:bodyPr/>
          <a:lstStyle/>
          <a:p>
            <a:r>
              <a:rPr lang="en-US" sz="2400" dirty="0"/>
              <a:t>Ponti and others constructed model using </a:t>
            </a:r>
            <a:r>
              <a:rPr lang="en-US" sz="2400" dirty="0" err="1"/>
              <a:t>Earthvision</a:t>
            </a:r>
            <a:endParaRPr lang="en-US" sz="2400" dirty="0"/>
          </a:p>
          <a:p>
            <a:r>
              <a:rPr lang="en-US" sz="2400" dirty="0"/>
              <a:t>3D model of the entire Los Angeles Coastal Plain</a:t>
            </a:r>
          </a:p>
          <a:p>
            <a:r>
              <a:rPr lang="en-US" sz="2400" dirty="0"/>
              <a:t>Thirteen layers + basement</a:t>
            </a:r>
          </a:p>
        </p:txBody>
      </p:sp>
      <p:pic>
        <p:nvPicPr>
          <p:cNvPr id="4" name="Picture 3">
            <a:extLst>
              <a:ext uri="{FF2B5EF4-FFF2-40B4-BE49-F238E27FC236}">
                <a16:creationId xmlns:a16="http://schemas.microsoft.com/office/drawing/2014/main" id="{C25F6BE3-4B70-41BF-96FA-9F6BC30640A5}"/>
              </a:ext>
            </a:extLst>
          </p:cNvPr>
          <p:cNvPicPr>
            <a:picLocks noChangeAspect="1"/>
          </p:cNvPicPr>
          <p:nvPr/>
        </p:nvPicPr>
        <p:blipFill>
          <a:blip r:embed="rId2"/>
          <a:stretch>
            <a:fillRect/>
          </a:stretch>
        </p:blipFill>
        <p:spPr>
          <a:xfrm>
            <a:off x="3276600" y="1219200"/>
            <a:ext cx="5759099" cy="4572000"/>
          </a:xfrm>
          <a:prstGeom prst="rect">
            <a:avLst/>
          </a:prstGeom>
        </p:spPr>
      </p:pic>
      <p:sp>
        <p:nvSpPr>
          <p:cNvPr id="6" name="TextBox 5">
            <a:extLst>
              <a:ext uri="{FF2B5EF4-FFF2-40B4-BE49-F238E27FC236}">
                <a16:creationId xmlns:a16="http://schemas.microsoft.com/office/drawing/2014/main" id="{552BF174-AE70-423E-8BB0-B6DB205B3270}"/>
              </a:ext>
            </a:extLst>
          </p:cNvPr>
          <p:cNvSpPr txBox="1"/>
          <p:nvPr/>
        </p:nvSpPr>
        <p:spPr>
          <a:xfrm>
            <a:off x="6096000" y="6019800"/>
            <a:ext cx="2971800" cy="707886"/>
          </a:xfrm>
          <a:prstGeom prst="rect">
            <a:avLst/>
          </a:prstGeom>
          <a:noFill/>
        </p:spPr>
        <p:txBody>
          <a:bodyPr wrap="square" rtlCol="0">
            <a:spAutoFit/>
          </a:bodyPr>
          <a:lstStyle/>
          <a:p>
            <a:r>
              <a:rPr lang="en-US" b="1" dirty="0"/>
              <a:t>Preliminary</a:t>
            </a:r>
          </a:p>
        </p:txBody>
      </p:sp>
    </p:spTree>
    <p:extLst>
      <p:ext uri="{BB962C8B-B14F-4D97-AF65-F5344CB8AC3E}">
        <p14:creationId xmlns:p14="http://schemas.microsoft.com/office/powerpoint/2010/main" val="3806445169"/>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dark-blue-template</Template>
  <TotalTime>3158</TotalTime>
  <Pages>4</Pages>
  <Words>1171</Words>
  <Application>Microsoft Office PowerPoint</Application>
  <PresentationFormat>On-screen Show (4:3)</PresentationFormat>
  <Paragraphs>182</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ＭＳ Ｐゴシック</vt:lpstr>
      <vt:lpstr>Arial</vt:lpstr>
      <vt:lpstr>Times New Roman</vt:lpstr>
      <vt:lpstr>dark-blue-template</vt:lpstr>
      <vt:lpstr>Los Angeles Coastal Plain (LACP) Framework Model and Water Budget </vt:lpstr>
      <vt:lpstr>Study Area</vt:lpstr>
      <vt:lpstr>Study Area</vt:lpstr>
      <vt:lpstr>Groundwater History</vt:lpstr>
      <vt:lpstr>Groundwater Management</vt:lpstr>
      <vt:lpstr>Pumping/Injection</vt:lpstr>
      <vt:lpstr>Study Purpose and Scope</vt:lpstr>
      <vt:lpstr>Previous Lithostratigraphic Framework Model</vt:lpstr>
      <vt:lpstr>New Chronostratigraphic Framework Model</vt:lpstr>
      <vt:lpstr>Lithostratigraphic vs. Chronostratigraphic</vt:lpstr>
      <vt:lpstr>Why a new framework model?</vt:lpstr>
      <vt:lpstr>Data Used in Chronostratigraphic Model</vt:lpstr>
      <vt:lpstr>Geophysical Logs</vt:lpstr>
      <vt:lpstr>Seismic Cross Sections</vt:lpstr>
      <vt:lpstr>Faulting in New Chronostratigraphic Model</vt:lpstr>
      <vt:lpstr>Grain Size Analysis</vt:lpstr>
      <vt:lpstr>Grain Size Analysis Results</vt:lpstr>
      <vt:lpstr>Questions Framework Model and Grain Analysis Can Help Answer</vt:lpstr>
      <vt:lpstr>LACP Water Budget</vt:lpstr>
      <vt:lpstr>Water Spreading</vt:lpstr>
      <vt:lpstr>Precipitation and Mountain Front Recharge</vt:lpstr>
      <vt:lpstr>Barrier Injection Projects</vt:lpstr>
      <vt:lpstr>Estimated Average Flow In/Out of Study Area (1971-2015)</vt:lpstr>
      <vt:lpstr>Pumping by Agency</vt:lpstr>
      <vt:lpstr>Water Budget Through Time</vt:lpstr>
      <vt:lpstr>Questions Water Budget Can Help Answer </vt:lpstr>
      <vt:lpstr>Summary</vt:lpstr>
      <vt:lpstr>Questions?</vt:lpstr>
    </vt:vector>
  </TitlesOfParts>
  <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Paulinski, Scott</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Paulinski, Scott</cp:lastModifiedBy>
  <cp:revision>613</cp:revision>
  <cp:lastPrinted>1998-03-23T17:09:44Z</cp:lastPrinted>
  <dcterms:created xsi:type="dcterms:W3CDTF">2015-04-01T16:35:11Z</dcterms:created>
  <dcterms:modified xsi:type="dcterms:W3CDTF">2018-08-21T02:39:28Z</dcterms:modified>
</cp:coreProperties>
</file>